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6858000" cx="12192000"/>
  <p:notesSz cx="6858000" cy="9144000"/>
  <p:embeddedFontLst>
    <p:embeddedFont>
      <p:font typeface="Roboto Thin"/>
      <p:regular r:id="rId73"/>
      <p:bold r:id="rId74"/>
      <p:italic r:id="rId75"/>
      <p:boldItalic r:id="rId76"/>
    </p:embeddedFont>
    <p:embeddedFont>
      <p:font typeface="Proxima Nova"/>
      <p:regular r:id="rId77"/>
      <p:bold r:id="rId78"/>
      <p:italic r:id="rId79"/>
      <p:boldItalic r:id="rId80"/>
    </p:embeddedFont>
    <p:embeddedFont>
      <p:font typeface="Merriweather Light"/>
      <p:regular r:id="rId81"/>
      <p:bold r:id="rId82"/>
      <p:italic r:id="rId83"/>
      <p:boldItalic r:id="rId84"/>
    </p:embeddedFont>
    <p:embeddedFont>
      <p:font typeface="Roboto Light"/>
      <p:regular r:id="rId85"/>
      <p:bold r:id="rId86"/>
      <p:italic r:id="rId87"/>
      <p:boldItalic r:id="rId88"/>
    </p:embeddedFont>
    <p:embeddedFont>
      <p:font typeface="Helvetica Neue"/>
      <p:regular r:id="rId89"/>
      <p:bold r:id="rId90"/>
      <p:italic r:id="rId91"/>
      <p:boldItalic r:id="rId92"/>
    </p:embeddedFont>
    <p:embeddedFont>
      <p:font typeface="Century Gothic"/>
      <p:regular r:id="rId93"/>
      <p:bold r:id="rId94"/>
      <p:italic r:id="rId95"/>
      <p:boldItalic r:id="rId96"/>
    </p:embeddedFont>
    <p:embeddedFont>
      <p:font typeface="Roboto"/>
      <p:regular r:id="rId97"/>
      <p:bold r:id="rId98"/>
      <p:italic r:id="rId99"/>
      <p:boldItalic r:id="rId100"/>
    </p:embeddedFont>
    <p:embeddedFont>
      <p:font typeface="Montserrat"/>
      <p:regular r:id="rId101"/>
      <p:bold r:id="rId102"/>
      <p:italic r:id="rId103"/>
      <p:boldItalic r:id="rId104"/>
    </p:embeddedFont>
    <p:embeddedFont>
      <p:font typeface="Arial Narrow"/>
      <p:regular r:id="rId105"/>
      <p:bold r:id="rId106"/>
      <p:italic r:id="rId107"/>
      <p:boldItalic r:id="rId108"/>
    </p:embeddedFont>
    <p:embeddedFont>
      <p:font typeface="Montserrat Medium"/>
      <p:regular r:id="rId109"/>
      <p:bold r:id="rId110"/>
      <p:italic r:id="rId111"/>
      <p:boldItalic r:id="rId112"/>
    </p:embeddedFont>
    <p:embeddedFont>
      <p:font typeface="Montserrat ExtraBold"/>
      <p:bold r:id="rId113"/>
      <p:boldItalic r:id="rId114"/>
    </p:embeddedFont>
    <p:embeddedFont>
      <p:font typeface="Merriweather"/>
      <p:regular r:id="rId115"/>
      <p:bold r:id="rId116"/>
      <p:italic r:id="rId117"/>
      <p:boldItalic r:id="rId118"/>
    </p:embeddedFont>
    <p:embeddedFont>
      <p:font typeface="Open Sans"/>
      <p:regular r:id="rId119"/>
      <p:bold r:id="rId120"/>
      <p:italic r:id="rId121"/>
      <p:boldItalic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23" roundtripDataSignature="AMtx7mhmZ34gc4+Tp7WkYWUZI81Ilyqv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ArialNarrow-italic.fntdata"/><Relationship Id="rId106" Type="http://schemas.openxmlformats.org/officeDocument/2006/relationships/font" Target="fonts/ArialNarrow-bold.fntdata"/><Relationship Id="rId105" Type="http://schemas.openxmlformats.org/officeDocument/2006/relationships/font" Target="fonts/ArialNarrow-regular.fntdata"/><Relationship Id="rId104" Type="http://schemas.openxmlformats.org/officeDocument/2006/relationships/font" Target="fonts/Montserrat-boldItalic.fntdata"/><Relationship Id="rId109" Type="http://schemas.openxmlformats.org/officeDocument/2006/relationships/font" Target="fonts/MontserratMedium-regular.fntdata"/><Relationship Id="rId108" Type="http://schemas.openxmlformats.org/officeDocument/2006/relationships/font" Target="fonts/ArialNarrow-bold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Montserrat-italic.fntdata"/><Relationship Id="rId102" Type="http://schemas.openxmlformats.org/officeDocument/2006/relationships/font" Target="fonts/Montserrat-bold.fntdata"/><Relationship Id="rId101" Type="http://schemas.openxmlformats.org/officeDocument/2006/relationships/font" Target="fonts/Montserrat-regular.fntdata"/><Relationship Id="rId100" Type="http://schemas.openxmlformats.org/officeDocument/2006/relationships/font" Target="fonts/Roboto-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121" Type="http://schemas.openxmlformats.org/officeDocument/2006/relationships/font" Target="fonts/OpenSans-italic.fntdata"/><Relationship Id="rId25" Type="http://schemas.openxmlformats.org/officeDocument/2006/relationships/slide" Target="slides/slide20.xml"/><Relationship Id="rId120" Type="http://schemas.openxmlformats.org/officeDocument/2006/relationships/font" Target="fonts/OpenSans-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23" Type="http://customschemas.google.com/relationships/presentationmetadata" Target="metadata"/><Relationship Id="rId122" Type="http://schemas.openxmlformats.org/officeDocument/2006/relationships/font" Target="fonts/OpenSans-boldItalic.fntdata"/><Relationship Id="rId95" Type="http://schemas.openxmlformats.org/officeDocument/2006/relationships/font" Target="fonts/CenturyGothic-italic.fntdata"/><Relationship Id="rId94" Type="http://schemas.openxmlformats.org/officeDocument/2006/relationships/font" Target="fonts/CenturyGothic-bold.fntdata"/><Relationship Id="rId97" Type="http://schemas.openxmlformats.org/officeDocument/2006/relationships/font" Target="fonts/Roboto-regular.fntdata"/><Relationship Id="rId96" Type="http://schemas.openxmlformats.org/officeDocument/2006/relationships/font" Target="fonts/CenturyGothic-boldItalic.fntdata"/><Relationship Id="rId11" Type="http://schemas.openxmlformats.org/officeDocument/2006/relationships/slide" Target="slides/slide6.xml"/><Relationship Id="rId99" Type="http://schemas.openxmlformats.org/officeDocument/2006/relationships/font" Target="fonts/Roboto-italic.fntdata"/><Relationship Id="rId10" Type="http://schemas.openxmlformats.org/officeDocument/2006/relationships/slide" Target="slides/slide5.xml"/><Relationship Id="rId98"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HelveticaNeue-italic.fntdata"/><Relationship Id="rId90" Type="http://schemas.openxmlformats.org/officeDocument/2006/relationships/font" Target="fonts/HelveticaNeue-bold.fntdata"/><Relationship Id="rId93" Type="http://schemas.openxmlformats.org/officeDocument/2006/relationships/font" Target="fonts/CenturyGothic-regular.fntdata"/><Relationship Id="rId92" Type="http://schemas.openxmlformats.org/officeDocument/2006/relationships/font" Target="fonts/HelveticaNeue-boldItalic.fntdata"/><Relationship Id="rId118" Type="http://schemas.openxmlformats.org/officeDocument/2006/relationships/font" Target="fonts/Merriweather-boldItalic.fntdata"/><Relationship Id="rId117" Type="http://schemas.openxmlformats.org/officeDocument/2006/relationships/font" Target="fonts/Merriweather-italic.fntdata"/><Relationship Id="rId116" Type="http://schemas.openxmlformats.org/officeDocument/2006/relationships/font" Target="fonts/Merriweather-bold.fntdata"/><Relationship Id="rId115" Type="http://schemas.openxmlformats.org/officeDocument/2006/relationships/font" Target="fonts/Merriweather-regular.fntdata"/><Relationship Id="rId119" Type="http://schemas.openxmlformats.org/officeDocument/2006/relationships/font" Target="fonts/OpenSans-regular.fntdata"/><Relationship Id="rId15" Type="http://schemas.openxmlformats.org/officeDocument/2006/relationships/slide" Target="slides/slide10.xml"/><Relationship Id="rId110" Type="http://schemas.openxmlformats.org/officeDocument/2006/relationships/font" Target="fonts/MontserratMedium-bold.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MontserratExtraBold-boldItalic.fntdata"/><Relationship Id="rId18" Type="http://schemas.openxmlformats.org/officeDocument/2006/relationships/slide" Target="slides/slide13.xml"/><Relationship Id="rId113" Type="http://schemas.openxmlformats.org/officeDocument/2006/relationships/font" Target="fonts/MontserratExtraBold-bold.fntdata"/><Relationship Id="rId112" Type="http://schemas.openxmlformats.org/officeDocument/2006/relationships/font" Target="fonts/MontserratMedium-boldItalic.fntdata"/><Relationship Id="rId111" Type="http://schemas.openxmlformats.org/officeDocument/2006/relationships/font" Target="fonts/MontserratMedium-italic.fntdata"/><Relationship Id="rId84" Type="http://schemas.openxmlformats.org/officeDocument/2006/relationships/font" Target="fonts/MerriweatherLight-boldItalic.fntdata"/><Relationship Id="rId83" Type="http://schemas.openxmlformats.org/officeDocument/2006/relationships/font" Target="fonts/MerriweatherLight-italic.fntdata"/><Relationship Id="rId86" Type="http://schemas.openxmlformats.org/officeDocument/2006/relationships/font" Target="fonts/RobotoLight-bold.fntdata"/><Relationship Id="rId85" Type="http://schemas.openxmlformats.org/officeDocument/2006/relationships/font" Target="fonts/RobotoLight-regular.fntdata"/><Relationship Id="rId88" Type="http://schemas.openxmlformats.org/officeDocument/2006/relationships/font" Target="fonts/RobotoLight-boldItalic.fntdata"/><Relationship Id="rId87" Type="http://schemas.openxmlformats.org/officeDocument/2006/relationships/font" Target="fonts/RobotoLight-italic.fntdata"/><Relationship Id="rId89" Type="http://schemas.openxmlformats.org/officeDocument/2006/relationships/font" Target="fonts/HelveticaNeue-regular.fntdata"/><Relationship Id="rId80" Type="http://schemas.openxmlformats.org/officeDocument/2006/relationships/font" Target="fonts/ProximaNova-boldItalic.fntdata"/><Relationship Id="rId82" Type="http://schemas.openxmlformats.org/officeDocument/2006/relationships/font" Target="fonts/MerriweatherLight-bold.fntdata"/><Relationship Id="rId81" Type="http://schemas.openxmlformats.org/officeDocument/2006/relationships/font" Target="fonts/MerriweatherLight-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Thin-regular.fntdata"/><Relationship Id="rId72" Type="http://schemas.openxmlformats.org/officeDocument/2006/relationships/slide" Target="slides/slide67.xml"/><Relationship Id="rId75" Type="http://schemas.openxmlformats.org/officeDocument/2006/relationships/font" Target="fonts/RobotoThin-italic.fntdata"/><Relationship Id="rId74" Type="http://schemas.openxmlformats.org/officeDocument/2006/relationships/font" Target="fonts/RobotoThin-bold.fntdata"/><Relationship Id="rId77" Type="http://schemas.openxmlformats.org/officeDocument/2006/relationships/font" Target="fonts/ProximaNova-regular.fntdata"/><Relationship Id="rId76" Type="http://schemas.openxmlformats.org/officeDocument/2006/relationships/font" Target="fonts/RobotoThin-boldItalic.fntdata"/><Relationship Id="rId79" Type="http://schemas.openxmlformats.org/officeDocument/2006/relationships/font" Target="fonts/ProximaNova-italic.fntdata"/><Relationship Id="rId78" Type="http://schemas.openxmlformats.org/officeDocument/2006/relationships/font" Target="fonts/ProximaNova-bold.fntdata"/><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a-DK"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431eacb92094ce4e_15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431eacb92094ce4e_15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a-DK" sz="850">
                <a:solidFill>
                  <a:schemeClr val="dk1"/>
                </a:solidFill>
              </a:rPr>
              <a:t>De to review boards er bredt sammensat i forhold til faglig viden og erfaring – ikke nødvendigvis fra de almene boligområder – med det formål at </a:t>
            </a:r>
            <a:r>
              <a:rPr b="1" lang="da-DK" sz="850">
                <a:solidFill>
                  <a:schemeClr val="dk1"/>
                </a:solidFill>
              </a:rPr>
              <a:t>bidrage med et nyt og udefrakommende perspektiv</a:t>
            </a:r>
            <a:r>
              <a:rPr lang="da-DK" sz="850">
                <a:solidFill>
                  <a:schemeClr val="dk1"/>
                </a:solidFill>
              </a:rPr>
              <a:t> på de potentialer og udfordringer, der kendetegner udviklingen af almene boligområder og deres position i fremtidens byudvikling. </a:t>
            </a:r>
            <a:endParaRPr sz="85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431eacb92094ce4e_1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431eacb92094ce4e_15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431eacb92094ce4e_1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431eacb92094ce4e_16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431eacb92094ce4e_1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431eacb92094ce4e_16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431eacb92094ce4e_1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431eacb92094ce4e_1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82372" lvl="0" marL="237742" rtl="0" algn="l">
              <a:lnSpc>
                <a:spcPct val="100000"/>
              </a:lnSpc>
              <a:spcBef>
                <a:spcPts val="0"/>
              </a:spcBef>
              <a:spcAft>
                <a:spcPts val="0"/>
              </a:spcAft>
              <a:buClr>
                <a:srgbClr val="0099FF"/>
              </a:buClr>
              <a:buSzPts val="1000"/>
              <a:buFont typeface="Arial"/>
              <a:buChar char="●"/>
            </a:pPr>
            <a:r>
              <a:rPr lang="da-DK" sz="1000">
                <a:solidFill>
                  <a:srgbClr val="003957"/>
                </a:solidFill>
                <a:latin typeface="Roboto"/>
                <a:ea typeface="Roboto"/>
                <a:cs typeface="Roboto"/>
                <a:sym typeface="Roboto"/>
              </a:rPr>
              <a:t>Mandag d. 17. Maj 2021  havde review board for boligsociale indsatser deres første møde, med fokus </a:t>
            </a:r>
            <a:r>
              <a:rPr b="1" lang="da-DK" sz="1000">
                <a:solidFill>
                  <a:srgbClr val="003957"/>
                </a:solidFill>
                <a:latin typeface="Roboto"/>
                <a:ea typeface="Roboto"/>
                <a:cs typeface="Roboto"/>
                <a:sym typeface="Roboto"/>
              </a:rPr>
              <a:t>velfærdsinnovation</a:t>
            </a:r>
            <a:r>
              <a:rPr lang="da-DK" sz="1000">
                <a:solidFill>
                  <a:srgbClr val="003957"/>
                </a:solidFill>
                <a:latin typeface="Roboto"/>
                <a:ea typeface="Roboto"/>
                <a:cs typeface="Roboto"/>
                <a:sym typeface="Roboto"/>
              </a:rPr>
              <a:t> </a:t>
            </a:r>
            <a:endParaRPr sz="1000">
              <a:solidFill>
                <a:srgbClr val="003957"/>
              </a:solidFill>
              <a:latin typeface="Roboto"/>
              <a:ea typeface="Roboto"/>
              <a:cs typeface="Roboto"/>
              <a:sym typeface="Roboto"/>
            </a:endParaRPr>
          </a:p>
          <a:p>
            <a:pPr indent="-182372" lvl="0" marL="237742" rtl="0" algn="l">
              <a:lnSpc>
                <a:spcPct val="100000"/>
              </a:lnSpc>
              <a:spcBef>
                <a:spcPts val="1000"/>
              </a:spcBef>
              <a:spcAft>
                <a:spcPts val="1000"/>
              </a:spcAft>
              <a:buClr>
                <a:srgbClr val="0099FF"/>
              </a:buClr>
              <a:buSzPts val="1000"/>
              <a:buFont typeface="Roboto"/>
              <a:buChar char="●"/>
            </a:pPr>
            <a:r>
              <a:rPr lang="da-DK" sz="1000">
                <a:solidFill>
                  <a:srgbClr val="003957"/>
                </a:solidFill>
                <a:latin typeface="Roboto"/>
                <a:ea typeface="Roboto"/>
                <a:cs typeface="Roboto"/>
                <a:sym typeface="Roboto"/>
              </a:rPr>
              <a:t>Tirsdag d. 18 maj 2021 havde review board for fysiske indsatser deres første møde, med fokus på </a:t>
            </a:r>
            <a:r>
              <a:rPr b="1" lang="da-DK" sz="1000">
                <a:solidFill>
                  <a:srgbClr val="003957"/>
                </a:solidFill>
                <a:latin typeface="Roboto"/>
                <a:ea typeface="Roboto"/>
                <a:cs typeface="Roboto"/>
                <a:sym typeface="Roboto"/>
              </a:rPr>
              <a:t>‘ø-effekten’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431eacb92094ce4e_1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431eacb92094ce4e_17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431eacb92094ce4e_1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431eacb92094ce4e_1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a-DK"/>
              <a:t>Mennesker i fokus - hvordan møder planlægning mennesker i øjenhøjde, i deres hverdag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431eacb92094ce4e_1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431eacb92094ce4e_17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431eacb92094ce4e_1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g431eacb92094ce4e_17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d80a06da9f_0_4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d80a06da9f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highlight>
                <a:schemeClr val="accent4"/>
              </a:highlight>
            </a:endParaRPr>
          </a:p>
        </p:txBody>
      </p:sp>
      <p:sp>
        <p:nvSpPr>
          <p:cNvPr id="498" name="Google Shape;49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d80a06da9f_0_256:notes"/>
          <p:cNvSpPr txBox="1"/>
          <p:nvPr>
            <p:ph idx="1" type="body"/>
          </p:nvPr>
        </p:nvSpPr>
        <p:spPr>
          <a:xfrm>
            <a:off x="685782" y="434338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d80a06da9f_0_256: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d80a06da9f_0_263:notes"/>
          <p:cNvSpPr txBox="1"/>
          <p:nvPr>
            <p:ph idx="1" type="body"/>
          </p:nvPr>
        </p:nvSpPr>
        <p:spPr>
          <a:xfrm>
            <a:off x="685782" y="434338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gd80a06da9f_0_263: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d80a06da9f_0_268:notes"/>
          <p:cNvSpPr txBox="1"/>
          <p:nvPr>
            <p:ph idx="1" type="body"/>
          </p:nvPr>
        </p:nvSpPr>
        <p:spPr>
          <a:xfrm>
            <a:off x="685782" y="434338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d80a06da9f_0_268: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d80a06da9f_0_273:notes"/>
          <p:cNvSpPr txBox="1"/>
          <p:nvPr>
            <p:ph idx="1" type="body"/>
          </p:nvPr>
        </p:nvSpPr>
        <p:spPr>
          <a:xfrm>
            <a:off x="685782" y="434338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d80a06da9f_0_273: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d80a06da9f_0_277:notes"/>
          <p:cNvSpPr txBox="1"/>
          <p:nvPr>
            <p:ph idx="1" type="body"/>
          </p:nvPr>
        </p:nvSpPr>
        <p:spPr>
          <a:xfrm>
            <a:off x="685782" y="434338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d80a06da9f_0_277: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d80a06da9f_0_282:notes"/>
          <p:cNvSpPr txBox="1"/>
          <p:nvPr>
            <p:ph idx="1" type="body"/>
          </p:nvPr>
        </p:nvSpPr>
        <p:spPr>
          <a:xfrm>
            <a:off x="685782" y="434338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d80a06da9f_0_282: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d80a06da9f_0_4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d80a06da9f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d80a06da9f_0_3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d80a06da9f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431eacb92094ce4e_299: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a-DK"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66" name="Google Shape;566;g431eacb92094ce4e_299: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7" name="Google Shape;567;g431eacb92094ce4e_299: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431eacb92094ce4e_305: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a-DK"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73" name="Google Shape;573;g431eacb92094ce4e_305: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4" name="Google Shape;574;g431eacb92094ce4e_305: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431eacb92094ce4e_310: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a-DK"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79" name="Google Shape;579;g431eacb92094ce4e_310: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0" name="Google Shape;580;g431eacb92094ce4e_310: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431eacb92094ce4e_315: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a-DK"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85" name="Google Shape;585;g431eacb92094ce4e_315: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6" name="Google Shape;586;g431eacb92094ce4e_315: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431eacb92094ce4e_321:notes"/>
          <p:cNvSpPr txBox="1"/>
          <p:nvPr>
            <p:ph idx="1" type="body"/>
          </p:nvPr>
        </p:nvSpPr>
        <p:spPr>
          <a:xfrm>
            <a:off x="685801" y="4400555"/>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431eacb92094ce4e_321: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431eacb92094ce4e_326:notes"/>
          <p:cNvSpPr txBox="1"/>
          <p:nvPr>
            <p:ph idx="1" type="body"/>
          </p:nvPr>
        </p:nvSpPr>
        <p:spPr>
          <a:xfrm>
            <a:off x="685801" y="4400555"/>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g431eacb92094ce4e_326: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431eacb92094ce4e_344: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a-DK"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617" name="Google Shape;617;g431eacb92094ce4e_344: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8" name="Google Shape;618;g431eacb92094ce4e_344: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431eacb92094ce4e_349:notes"/>
          <p:cNvSpPr txBox="1"/>
          <p:nvPr>
            <p:ph idx="1" type="body"/>
          </p:nvPr>
        </p:nvSpPr>
        <p:spPr>
          <a:xfrm>
            <a:off x="685801" y="4400555"/>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g431eacb92094ce4e_349: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431eacb92094ce4e_356:notes"/>
          <p:cNvSpPr txBox="1"/>
          <p:nvPr>
            <p:ph idx="1" type="body"/>
          </p:nvPr>
        </p:nvSpPr>
        <p:spPr>
          <a:xfrm>
            <a:off x="685801" y="4400555"/>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431eacb92094ce4e_356: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431eacb92094ce4e_361: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da-DK"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637" name="Google Shape;637;g431eacb92094ce4e_361: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8" name="Google Shape;638;g431eacb92094ce4e_361: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80a06da9f_0_4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d80a06da9f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d80a06da9f_0_4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gd80a06da9f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dac33279aa_0_11:notes"/>
          <p:cNvSpPr txBox="1"/>
          <p:nvPr>
            <p:ph idx="1" type="body"/>
          </p:nvPr>
        </p:nvSpPr>
        <p:spPr>
          <a:xfrm>
            <a:off x="685800" y="4343985"/>
            <a:ext cx="54864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dac33279aa_0_11:notes"/>
          <p:cNvSpPr/>
          <p:nvPr>
            <p:ph idx="2" type="sldImg"/>
          </p:nvPr>
        </p:nvSpPr>
        <p:spPr>
          <a:xfrm>
            <a:off x="87611" y="685507"/>
            <a:ext cx="66828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dac33279aa_0_17:notes"/>
          <p:cNvSpPr txBox="1"/>
          <p:nvPr/>
        </p:nvSpPr>
        <p:spPr>
          <a:xfrm>
            <a:off x="3884064" y="8685046"/>
            <a:ext cx="2972400" cy="4575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da-DK" sz="1800" u="none">
                <a:solidFill>
                  <a:srgbClr val="000000"/>
                </a:solidFill>
                <a:latin typeface="Arial"/>
                <a:ea typeface="Arial"/>
                <a:cs typeface="Arial"/>
                <a:sym typeface="Arial"/>
              </a:rPr>
              <a:t>‹#›</a:t>
            </a:fld>
            <a:endParaRPr/>
          </a:p>
        </p:txBody>
      </p:sp>
      <p:sp>
        <p:nvSpPr>
          <p:cNvPr id="662" name="Google Shape;662;gdac33279aa_0_17:notes"/>
          <p:cNvSpPr/>
          <p:nvPr>
            <p:ph idx="2" type="sldImg"/>
          </p:nvPr>
        </p:nvSpPr>
        <p:spPr>
          <a:xfrm>
            <a:off x="87611" y="685507"/>
            <a:ext cx="6682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3" name="Google Shape;663;gdac33279aa_0_17:notes"/>
          <p:cNvSpPr txBox="1"/>
          <p:nvPr>
            <p:ph idx="1" type="body"/>
          </p:nvPr>
        </p:nvSpPr>
        <p:spPr>
          <a:xfrm>
            <a:off x="685800" y="4343985"/>
            <a:ext cx="54864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dac33279aa_0_27:notes"/>
          <p:cNvSpPr txBox="1"/>
          <p:nvPr/>
        </p:nvSpPr>
        <p:spPr>
          <a:xfrm>
            <a:off x="3884064" y="8685046"/>
            <a:ext cx="2972400" cy="4575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da-DK" sz="1800" u="none">
                <a:solidFill>
                  <a:srgbClr val="000000"/>
                </a:solidFill>
                <a:latin typeface="Arial"/>
                <a:ea typeface="Arial"/>
                <a:cs typeface="Arial"/>
                <a:sym typeface="Arial"/>
              </a:rPr>
              <a:t>‹#›</a:t>
            </a:fld>
            <a:endParaRPr/>
          </a:p>
        </p:txBody>
      </p:sp>
      <p:sp>
        <p:nvSpPr>
          <p:cNvPr id="673" name="Google Shape;673;gdac33279aa_0_27:notes"/>
          <p:cNvSpPr/>
          <p:nvPr>
            <p:ph idx="2" type="sldImg"/>
          </p:nvPr>
        </p:nvSpPr>
        <p:spPr>
          <a:xfrm>
            <a:off x="87611" y="685507"/>
            <a:ext cx="6682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4" name="Google Shape;674;gdac33279aa_0_27:notes"/>
          <p:cNvSpPr txBox="1"/>
          <p:nvPr>
            <p:ph idx="1" type="body"/>
          </p:nvPr>
        </p:nvSpPr>
        <p:spPr>
          <a:xfrm>
            <a:off x="685800" y="4343985"/>
            <a:ext cx="54864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da-DK"/>
              <a:t>I 1960 bestod 60 % af alle danske hustande af mor, far og min. et barn. I dag er tallet 20 %.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da-DK"/>
              <a:t>Der eksisterer nu 37 statistiske familietyper – 26% af alle familier består af én forældre med barn/børn</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da-DK"/>
              <a:t>Over 1 mio. danskere lever alene, bl.a. seniorne. Dertil kommer deltids-singlerne</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dac33279aa_0_38:notes"/>
          <p:cNvSpPr txBox="1"/>
          <p:nvPr/>
        </p:nvSpPr>
        <p:spPr>
          <a:xfrm>
            <a:off x="3884064" y="8685046"/>
            <a:ext cx="2972400" cy="4575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da-DK" sz="1800" u="none">
                <a:solidFill>
                  <a:srgbClr val="000000"/>
                </a:solidFill>
                <a:latin typeface="Arial"/>
                <a:ea typeface="Arial"/>
                <a:cs typeface="Arial"/>
                <a:sym typeface="Arial"/>
              </a:rPr>
              <a:t>‹#›</a:t>
            </a:fld>
            <a:endParaRPr/>
          </a:p>
        </p:txBody>
      </p:sp>
      <p:sp>
        <p:nvSpPr>
          <p:cNvPr id="685" name="Google Shape;685;gdac33279aa_0_38:notes"/>
          <p:cNvSpPr/>
          <p:nvPr>
            <p:ph idx="2" type="sldImg"/>
          </p:nvPr>
        </p:nvSpPr>
        <p:spPr>
          <a:xfrm>
            <a:off x="87611" y="685507"/>
            <a:ext cx="6682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6" name="Google Shape;686;gdac33279aa_0_38:notes"/>
          <p:cNvSpPr txBox="1"/>
          <p:nvPr>
            <p:ph idx="1" type="body"/>
          </p:nvPr>
        </p:nvSpPr>
        <p:spPr>
          <a:xfrm>
            <a:off x="685800" y="4343985"/>
            <a:ext cx="5486400" cy="4114500"/>
          </a:xfrm>
          <a:prstGeom prst="rect">
            <a:avLst/>
          </a:prstGeom>
          <a:noFill/>
          <a:ln>
            <a:noFill/>
          </a:ln>
        </p:spPr>
        <p:txBody>
          <a:bodyPr anchorCtr="0" anchor="t" bIns="45700" lIns="91425" spcFirstLastPara="1" rIns="91425" wrap="square" tIns="45700">
            <a:noAutofit/>
          </a:bodyPr>
          <a:lstStyle/>
          <a:p>
            <a:pPr indent="0" lvl="0" marL="285750" rtl="0" algn="l">
              <a:spcBef>
                <a:spcPts val="0"/>
              </a:spcBef>
              <a:spcAft>
                <a:spcPts val="0"/>
              </a:spcAft>
              <a:buSzPts val="1800"/>
              <a:buNone/>
            </a:pPr>
            <a:r>
              <a:rPr lang="da-DK"/>
              <a:t>Danske hustande producerer i gns. 14,5 tons CO2, 20% mere end europæiske – bl.a. højt m2 pr. bolig uden for byerne</a:t>
            </a:r>
            <a:endParaRPr/>
          </a:p>
          <a:p>
            <a:pPr indent="0" lvl="0" marL="285750" rtl="0" algn="l">
              <a:spcBef>
                <a:spcPts val="0"/>
              </a:spcBef>
              <a:spcAft>
                <a:spcPts val="0"/>
              </a:spcAft>
              <a:buSzPts val="1800"/>
              <a:buNone/>
            </a:pPr>
            <a:r>
              <a:rPr lang="da-DK"/>
              <a:t>Vi har 2,5 privatbil pr. hustand  – hvilket betyder, at 2,3 mennesker deler en bil hver</a:t>
            </a:r>
            <a:endParaRPr/>
          </a:p>
          <a:p>
            <a:pPr indent="0" lvl="0" marL="285750" rtl="0" algn="l">
              <a:spcBef>
                <a:spcPts val="0"/>
              </a:spcBef>
              <a:spcAft>
                <a:spcPts val="0"/>
              </a:spcAft>
              <a:buSzPts val="1800"/>
              <a:buNone/>
            </a:pPr>
            <a:r>
              <a:rPr lang="da-DK"/>
              <a:t>Vi 115 liter vand pr. person – mere hvis vi bor alene pr. døgn</a:t>
            </a:r>
            <a:endParaRPr/>
          </a:p>
          <a:p>
            <a:pPr indent="0" lvl="0" marL="285750" rtl="0" algn="l">
              <a:spcBef>
                <a:spcPts val="0"/>
              </a:spcBef>
              <a:spcAft>
                <a:spcPts val="0"/>
              </a:spcAft>
              <a:buSzPts val="1800"/>
              <a:buNone/>
            </a:pPr>
            <a:r>
              <a:rPr lang="da-DK"/>
              <a:t>1.116 kilowatt pr år, også mere jo færre mennesker vi er i husstanden – og jo større huset er</a:t>
            </a:r>
            <a:endParaRPr/>
          </a:p>
          <a:p>
            <a:pPr indent="0" lvl="0" marL="285750" rtl="0" algn="l">
              <a:spcBef>
                <a:spcPts val="0"/>
              </a:spcBef>
              <a:spcAft>
                <a:spcPts val="0"/>
              </a:spcAft>
              <a:buSzPts val="1800"/>
              <a:buNone/>
            </a:pPr>
            <a:r>
              <a:t/>
            </a:r>
            <a:endParaRPr/>
          </a:p>
          <a:p>
            <a:pPr indent="0" lvl="0" marL="285750" rtl="0" algn="l">
              <a:spcBef>
                <a:spcPts val="0"/>
              </a:spcBef>
              <a:spcAft>
                <a:spcPts val="0"/>
              </a:spcAft>
              <a:buSzPts val="1800"/>
              <a:buNone/>
            </a:pPr>
            <a:r>
              <a:rPr lang="da-DK"/>
              <a:t>Bl.a. ved at se vores (for)brug i sammenhængen – forbindelserne mellem solens gang over himlen og solcellerne på taget, genbrug, sambrug og cirkulære praksisser, som knytter </a:t>
            </a:r>
            <a:endParaRPr/>
          </a:p>
          <a:p>
            <a:pPr indent="0" lvl="0" marL="285750" rtl="0" algn="l">
              <a:spcBef>
                <a:spcPts val="0"/>
              </a:spcBef>
              <a:spcAft>
                <a:spcPts val="0"/>
              </a:spcAft>
              <a:buSzPts val="1800"/>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dac33279aa_0_48:notes"/>
          <p:cNvSpPr txBox="1"/>
          <p:nvPr/>
        </p:nvSpPr>
        <p:spPr>
          <a:xfrm>
            <a:off x="3884064" y="8685046"/>
            <a:ext cx="2972400" cy="4575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da-DK" sz="1800" u="none">
                <a:solidFill>
                  <a:srgbClr val="000000"/>
                </a:solidFill>
                <a:latin typeface="Arial"/>
                <a:ea typeface="Arial"/>
                <a:cs typeface="Arial"/>
                <a:sym typeface="Arial"/>
              </a:rPr>
              <a:t>‹#›</a:t>
            </a:fld>
            <a:endParaRPr/>
          </a:p>
        </p:txBody>
      </p:sp>
      <p:sp>
        <p:nvSpPr>
          <p:cNvPr id="696" name="Google Shape;696;gdac33279aa_0_48:notes"/>
          <p:cNvSpPr/>
          <p:nvPr>
            <p:ph idx="2" type="sldImg"/>
          </p:nvPr>
        </p:nvSpPr>
        <p:spPr>
          <a:xfrm>
            <a:off x="87611" y="685507"/>
            <a:ext cx="6682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7" name="Google Shape;697;gdac33279aa_0_48:notes"/>
          <p:cNvSpPr txBox="1"/>
          <p:nvPr>
            <p:ph idx="1" type="body"/>
          </p:nvPr>
        </p:nvSpPr>
        <p:spPr>
          <a:xfrm>
            <a:off x="685800" y="4343985"/>
            <a:ext cx="54864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da-DK"/>
              <a:t>Ensomhed er en landeplage, og rammer både børn og voksne, og siges at koste samfundet 8 mio. om året.</a:t>
            </a:r>
            <a:endParaRPr/>
          </a:p>
          <a:p>
            <a:pPr indent="0" lvl="0" marL="0" rtl="0" algn="l">
              <a:spcBef>
                <a:spcPts val="0"/>
              </a:spcBef>
              <a:spcAft>
                <a:spcPts val="0"/>
              </a:spcAft>
              <a:buSzPts val="1800"/>
              <a:buNone/>
            </a:pPr>
            <a:r>
              <a:rPr lang="da-DK"/>
              <a:t>Ældre er i en særlig risikogruppen – fordi meget af vores sociale liv ligger på arbejdspladsen</a:t>
            </a:r>
            <a:endParaRPr/>
          </a:p>
          <a:p>
            <a:pPr indent="0" lvl="0" marL="0" rtl="0" algn="l">
              <a:spcBef>
                <a:spcPts val="0"/>
              </a:spcBef>
              <a:spcAft>
                <a:spcPts val="0"/>
              </a:spcAft>
              <a:buSzPts val="1800"/>
              <a:buNone/>
            </a:pPr>
            <a:r>
              <a:rPr lang="da-DK"/>
              <a:t>Vi efterlyser i dag fællesskab og sociale hverdagsrelationer. Her er hverdagens praktiske opgaver og gøremål i fokus.</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dac33279aa_0_59:notes"/>
          <p:cNvSpPr txBox="1"/>
          <p:nvPr/>
        </p:nvSpPr>
        <p:spPr>
          <a:xfrm>
            <a:off x="3884064" y="8685046"/>
            <a:ext cx="2972400" cy="4575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da-DK" sz="1800" u="none">
                <a:solidFill>
                  <a:srgbClr val="000000"/>
                </a:solidFill>
                <a:latin typeface="Arial"/>
                <a:ea typeface="Arial"/>
                <a:cs typeface="Arial"/>
                <a:sym typeface="Arial"/>
              </a:rPr>
              <a:t>‹#›</a:t>
            </a:fld>
            <a:endParaRPr/>
          </a:p>
        </p:txBody>
      </p:sp>
      <p:sp>
        <p:nvSpPr>
          <p:cNvPr id="708" name="Google Shape;708;gdac33279aa_0_59:notes"/>
          <p:cNvSpPr/>
          <p:nvPr>
            <p:ph idx="2" type="sldImg"/>
          </p:nvPr>
        </p:nvSpPr>
        <p:spPr>
          <a:xfrm>
            <a:off x="87611" y="685507"/>
            <a:ext cx="6682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9" name="Google Shape;709;gdac33279aa_0_59:notes"/>
          <p:cNvSpPr txBox="1"/>
          <p:nvPr>
            <p:ph idx="1" type="body"/>
          </p:nvPr>
        </p:nvSpPr>
        <p:spPr>
          <a:xfrm>
            <a:off x="685800" y="4343985"/>
            <a:ext cx="54864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dac33279aa_0_69:notes"/>
          <p:cNvSpPr txBox="1"/>
          <p:nvPr/>
        </p:nvSpPr>
        <p:spPr>
          <a:xfrm>
            <a:off x="3884064" y="8685046"/>
            <a:ext cx="2972400" cy="4575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da-DK" sz="1800" u="none">
                <a:solidFill>
                  <a:srgbClr val="000000"/>
                </a:solidFill>
                <a:latin typeface="Arial"/>
                <a:ea typeface="Arial"/>
                <a:cs typeface="Arial"/>
                <a:sym typeface="Arial"/>
              </a:rPr>
              <a:t>‹#›</a:t>
            </a:fld>
            <a:endParaRPr/>
          </a:p>
        </p:txBody>
      </p:sp>
      <p:sp>
        <p:nvSpPr>
          <p:cNvPr id="719" name="Google Shape;719;gdac33279aa_0_69:notes"/>
          <p:cNvSpPr/>
          <p:nvPr>
            <p:ph idx="2" type="sldImg"/>
          </p:nvPr>
        </p:nvSpPr>
        <p:spPr>
          <a:xfrm>
            <a:off x="87611" y="685507"/>
            <a:ext cx="6682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0" name="Google Shape;720;gdac33279aa_0_69:notes"/>
          <p:cNvSpPr txBox="1"/>
          <p:nvPr>
            <p:ph idx="1" type="body"/>
          </p:nvPr>
        </p:nvSpPr>
        <p:spPr>
          <a:xfrm>
            <a:off x="685800" y="4343985"/>
            <a:ext cx="5486400" cy="4114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t/>
            </a:r>
            <a:endParaRPr sz="1100">
              <a:solidFill>
                <a:srgbClr val="000000"/>
              </a:solidFill>
            </a:endParaRPr>
          </a:p>
          <a:p>
            <a:pPr indent="0" lvl="0" marL="0" rtl="0" algn="l">
              <a:spcBef>
                <a:spcPts val="0"/>
              </a:spcBef>
              <a:spcAft>
                <a:spcPts val="0"/>
              </a:spcAft>
              <a:buNone/>
            </a:pPr>
            <a:r>
              <a:t/>
            </a:r>
            <a:endParaRPr sz="11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d80a06da9f_0_4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gd80a06da9f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d80a06da9f_0_3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d80a06da9f_0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d80a06da9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gd80a06da9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da-DK" sz="1200">
                <a:solidFill>
                  <a:schemeClr val="dk1"/>
                </a:solidFill>
                <a:latin typeface="Calibri"/>
                <a:ea typeface="Calibri"/>
                <a:cs typeface="Calibri"/>
                <a:sym typeface="Calibri"/>
              </a:rPr>
              <a:t>Vejle vokset med 1571 borgere på et år - runder 117.000 indbyggere</a:t>
            </a:r>
            <a:br>
              <a:rPr lang="da-DK"/>
            </a:br>
            <a:r>
              <a:rPr b="0" i="0" lang="da-DK" sz="1200">
                <a:solidFill>
                  <a:schemeClr val="dk1"/>
                </a:solidFill>
                <a:latin typeface="Calibri"/>
                <a:ea typeface="Calibri"/>
                <a:cs typeface="Calibri"/>
                <a:sym typeface="Calibri"/>
              </a:rPr>
              <a:t>- Vi har i vores erhvervspolitik og bosætningsstrategi i mange år haft et mål om 1000 flere indbyggere om året, og så er det jo skønt, når vi kan byde velkommen til så mange nye borgere, som gerne vil være en del af Vejle Kommune.</a:t>
            </a:r>
            <a:endParaRPr/>
          </a:p>
          <a:p>
            <a:pPr indent="0" lvl="0" marL="0" marR="0" rtl="0" algn="l">
              <a:lnSpc>
                <a:spcPct val="100000"/>
              </a:lnSpc>
              <a:spcBef>
                <a:spcPts val="0"/>
              </a:spcBef>
              <a:spcAft>
                <a:spcPts val="0"/>
              </a:spcAft>
              <a:buClr>
                <a:schemeClr val="dk1"/>
              </a:buClr>
              <a:buSzPts val="1200"/>
              <a:buFont typeface="Calibri"/>
              <a:buNone/>
            </a:pPr>
            <a:r>
              <a:t/>
            </a:r>
            <a:endParaRPr b="0"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da-DK" sz="1200">
                <a:solidFill>
                  <a:schemeClr val="dk1"/>
                </a:solidFill>
                <a:latin typeface="Calibri"/>
                <a:ea typeface="Calibri"/>
                <a:cs typeface="Calibri"/>
                <a:sym typeface="Calibri"/>
              </a:rPr>
              <a:t>Væksten er pænt fordelt over hele kommunen. Det er naturligt, at det især er Vejle by, der trækker væksten, men også Børkop, Skibet og Grejs har oplevet stor vækst. I andre lokalområder har der været en mere behersket vækst, mens nogle områder har haft et fald, bl.a. Give, Gadbjerg, Ny Højen, Brejning og Gravens/Ågård.</a:t>
            </a:r>
            <a:endParaRPr/>
          </a:p>
        </p:txBody>
      </p:sp>
      <p:sp>
        <p:nvSpPr>
          <p:cNvPr id="745" name="Google Shape;745;gd80a06da9f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da-DK"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d80a06da9f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d80a06da9f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gd80a06da9f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da-DK"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d80a06da9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gd80a06da9f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sz="1200">
                <a:solidFill>
                  <a:schemeClr val="dk1"/>
                </a:solidFill>
                <a:latin typeface="Calibri"/>
                <a:ea typeface="Calibri"/>
                <a:cs typeface="Calibri"/>
                <a:sym typeface="Calibri"/>
              </a:rPr>
              <a:t>Social helhedsplan – i dag for Nørremarken og Løget. </a:t>
            </a:r>
            <a:endParaRPr/>
          </a:p>
          <a:p>
            <a:pPr indent="0" lvl="0" marL="0" marR="0" rtl="0" algn="l">
              <a:lnSpc>
                <a:spcPct val="100000"/>
              </a:lnSpc>
              <a:spcBef>
                <a:spcPts val="0"/>
              </a:spcBef>
              <a:spcAft>
                <a:spcPts val="0"/>
              </a:spcAft>
              <a:buClr>
                <a:schemeClr val="dk1"/>
              </a:buClr>
              <a:buSzPts val="1200"/>
              <a:buFont typeface="Calibri"/>
              <a:buNone/>
            </a:pPr>
            <a:r>
              <a:rPr lang="da-DK" sz="1200">
                <a:solidFill>
                  <a:schemeClr val="dk1"/>
                </a:solidFill>
                <a:latin typeface="Calibri"/>
                <a:ea typeface="Calibri"/>
                <a:cs typeface="Calibri"/>
                <a:sym typeface="Calibri"/>
              </a:rPr>
              <a:t>I ny ansøgning udvides til fire områder – Løget Nørremarken, Møllevangen og Vestbyen.</a:t>
            </a:r>
            <a:endParaRPr/>
          </a:p>
          <a:p>
            <a:pPr indent="0" lvl="0" marL="0" marR="0" rtl="0" algn="l">
              <a:lnSpc>
                <a:spcPct val="100000"/>
              </a:lnSpc>
              <a:spcBef>
                <a:spcPts val="0"/>
              </a:spcBef>
              <a:spcAft>
                <a:spcPts val="0"/>
              </a:spcAft>
              <a:buClr>
                <a:schemeClr val="dk1"/>
              </a:buClr>
              <a:buSzPts val="1200"/>
              <a:buFont typeface="Calibri"/>
              <a:buNone/>
            </a:pPr>
            <a:r>
              <a:rPr lang="da-DK"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767" name="Google Shape;767;gd80a06da9f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da-DK"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d80a06da9f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gd80a06da9f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Overfor bakkerne har vi også bydele på størrelse med Midtbyen – bl.a. Nørremarken.</a:t>
            </a:r>
            <a:endParaRPr/>
          </a:p>
          <a:p>
            <a:pPr indent="0" lvl="0" marL="0" rtl="0" algn="l">
              <a:spcBef>
                <a:spcPts val="0"/>
              </a:spcBef>
              <a:spcAft>
                <a:spcPts val="0"/>
              </a:spcAft>
              <a:buNone/>
            </a:pPr>
            <a:r>
              <a:rPr lang="da-DK"/>
              <a:t>Her har vi arbejdet koncentreret med byudvikling i mange år, og i 2020 lykkedes det os at komme af gettolisten. </a:t>
            </a:r>
            <a:endParaRPr/>
          </a:p>
          <a:p>
            <a:pPr indent="0" lvl="0" marL="0" rtl="0" algn="l">
              <a:spcBef>
                <a:spcPts val="0"/>
              </a:spcBef>
              <a:spcAft>
                <a:spcPts val="0"/>
              </a:spcAft>
              <a:buNone/>
            </a:pPr>
            <a:r>
              <a:rPr lang="da-DK"/>
              <a:t>Udviklingsplanen skal fortsat gennemføres. </a:t>
            </a:r>
            <a:endParaRPr/>
          </a:p>
          <a:p>
            <a:pPr indent="0" lvl="0" marL="0" rtl="0" algn="l">
              <a:spcBef>
                <a:spcPts val="0"/>
              </a:spcBef>
              <a:spcAft>
                <a:spcPts val="0"/>
              </a:spcAft>
              <a:buNone/>
            </a:pPr>
            <a:r>
              <a:rPr lang="da-DK"/>
              <a:t>Bydelen er i rivende udvikling med mange spændende projekter på vej til gavn for hele bydelen !</a:t>
            </a:r>
            <a:endParaRPr/>
          </a:p>
        </p:txBody>
      </p:sp>
      <p:sp>
        <p:nvSpPr>
          <p:cNvPr id="776" name="Google Shape;776;gd80a06da9f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da-DK"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d80a06da9f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d80a06da9f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1200"/>
              <a:buFont typeface="Century Gothic"/>
              <a:buNone/>
            </a:pPr>
            <a:r>
              <a:rPr b="1" lang="da-DK">
                <a:solidFill>
                  <a:srgbClr val="3F3F3F"/>
                </a:solidFill>
                <a:latin typeface="Century Gothic"/>
                <a:ea typeface="Century Gothic"/>
                <a:cs typeface="Century Gothic"/>
                <a:sym typeface="Century Gothic"/>
              </a:rPr>
              <a:t>Udviklingsplan </a:t>
            </a:r>
            <a:r>
              <a:rPr lang="da-DK">
                <a:solidFill>
                  <a:srgbClr val="3F3F3F"/>
                </a:solidFill>
                <a:latin typeface="Century Gothic"/>
                <a:ea typeface="Century Gothic"/>
                <a:cs typeface="Century Gothic"/>
                <a:sym typeface="Century Gothic"/>
              </a:rPr>
              <a:t>– reduktion til 68 % almene familieboliger. </a:t>
            </a:r>
            <a:endParaRPr/>
          </a:p>
          <a:p>
            <a:pPr indent="0" lvl="0" marL="0" rtl="0" algn="l">
              <a:spcBef>
                <a:spcPts val="0"/>
              </a:spcBef>
              <a:spcAft>
                <a:spcPts val="0"/>
              </a:spcAft>
              <a:buNone/>
            </a:pPr>
            <a:r>
              <a:t/>
            </a:r>
            <a:endParaRPr/>
          </a:p>
        </p:txBody>
      </p:sp>
      <p:sp>
        <p:nvSpPr>
          <p:cNvPr id="787" name="Google Shape;787;gd80a06da9f_0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da-DK"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d80a06da9f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gd80a06da9f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812" name="Google Shape;812;gd80a06da9f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da-DK"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d80a06da9f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gd80a06da9f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Novaskolen: </a:t>
            </a:r>
            <a:r>
              <a:rPr lang="da-DK" sz="1200">
                <a:solidFill>
                  <a:schemeClr val="dk1"/>
                </a:solidFill>
                <a:latin typeface="Calibri"/>
                <a:ea typeface="Calibri"/>
                <a:cs typeface="Calibri"/>
                <a:sym typeface="Calibri"/>
              </a:rPr>
              <a:t>Siden tallene i august kan der spores en positiv udvikling. Vi forventede i august en tilbagegang på elevantallet og en højere andel af flersprogede, men data viser et andet billede. Dels er elevtallet større i indeværende skoleår end vi forventede, og dels er flersprogsprocenten faldet en smule. </a:t>
            </a:r>
            <a:endParaRPr/>
          </a:p>
          <a:p>
            <a:pPr indent="0" lvl="0" marL="0" rtl="0" algn="l">
              <a:spcBef>
                <a:spcPts val="0"/>
              </a:spcBef>
              <a:spcAft>
                <a:spcPts val="0"/>
              </a:spcAft>
              <a:buNone/>
            </a:pPr>
            <a:r>
              <a:rPr lang="da-DK"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da-DK"/>
              <a:t>Midtbyskolen: International linje siden 2018. Mange expats i Vejle -  vi skaber en god by for alle.  </a:t>
            </a:r>
            <a:endParaRPr/>
          </a:p>
        </p:txBody>
      </p:sp>
      <p:sp>
        <p:nvSpPr>
          <p:cNvPr id="821" name="Google Shape;821;gd80a06da9f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d80a06da9f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gd80a06da9f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834" name="Google Shape;834;gd80a06da9f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da-DK"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d80a06da9f_0_4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highlight>
                <a:schemeClr val="accent4"/>
              </a:highlight>
            </a:endParaRPr>
          </a:p>
        </p:txBody>
      </p:sp>
      <p:sp>
        <p:nvSpPr>
          <p:cNvPr id="840" name="Google Shape;840;gd80a06da9f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d80a06da9f_0_4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gd80a06da9f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d80a06da9f_0_4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8" name="Google Shape;868;gd80a06da9f_0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d80a06da9f_0_4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gd80a06da9f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dca1b66aba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1:  Idealet om den blandede by - et fortidslevn eller en fremtidsvision?</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Hybrid – Lokale: Hovedscenen</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Mogens Morgen, 2170 0895</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2: Sociale effektinvesteringer – velfærdsinnovation i partnerskaber</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Centralværkstedet, Smedjen</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Aviaja Julie Sigsgaard, 3376 2149</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3: Det boligsociale afsæt til en samlet bystrategisk plan - inspiration til et stærkt samarbejde</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Comwell, lokale K</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Louise Buch Viftup, 2295 9126 </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4: Arealudviklingsselskaber - byudvikling på tværs af interesser</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Comwell, lokale C</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Olav Kirchhoff, 2787 1854</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5: Uddannelse og beskæftigelse i renoveringer - klæd aktørerne på til at skabe udvikling og vækst</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Comwell, lokale D</a:t>
            </a:r>
            <a:endParaRPr i="1" sz="1100">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Anita Pedersen, 2096 5529</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6: Bystrategi i provinsbyer – almene boliger som drivkraft for bosætning</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Comwell, lokale B</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Karina Lauridsen, 2362 9505</a:t>
            </a:r>
            <a:endParaRPr b="1" sz="1100">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883" name="Google Shape;883;gdca1b66aba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dac33279aa_0_1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1:  Idealet om den blandede by - et fortidslevn eller en fremtidsvision?</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Hybrid – Lokale: Hovedscenen</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Mogens Morgen, 2170 0895</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2: Sociale effektinvesteringer – velfærdsinnovation i partnerskaber</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Centralværkstedet, Smedjen</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Aviaja Julie Sigsgaard, 3376 2149</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3: Det boligsociale afsæt til en samlet bystrategisk plan - inspiration til et stærkt samarbejde</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Comwell, lokale K</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Louise Buch Viftup, 2295 9126 </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4: Arealudviklingsselskaber - byudvikling på tværs af interesser</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Comwell, lokale C</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Olav Kirchhoff, 2787 1854</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5: Uddannelse og beskæftigelse i renoveringer - klæd aktørerne på til at skabe udvikling og vækst</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Comwell, lokale D</a:t>
            </a:r>
            <a:endParaRPr i="1" sz="1100">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Anita Pedersen, 2096 5529</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t/>
            </a:r>
            <a:endParaRPr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b="1" lang="da-DK" sz="1100">
                <a:latin typeface="Helvetica Neue"/>
                <a:ea typeface="Helvetica Neue"/>
                <a:cs typeface="Helvetica Neue"/>
                <a:sym typeface="Helvetica Neue"/>
              </a:rPr>
              <a:t>Deep Dive 6: Bystrategi i provinsbyer – almene boliger som drivkraft for bosætning</a:t>
            </a:r>
            <a:endParaRPr b="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i="1" lang="da-DK" sz="1100">
                <a:latin typeface="Helvetica Neue"/>
                <a:ea typeface="Helvetica Neue"/>
                <a:cs typeface="Helvetica Neue"/>
                <a:sym typeface="Helvetica Neue"/>
              </a:rPr>
              <a:t>Fysisk – Lokale: Comwell, lokale B</a:t>
            </a:r>
            <a:endParaRPr i="1" sz="1100">
              <a:latin typeface="Helvetica Neue"/>
              <a:ea typeface="Helvetica Neue"/>
              <a:cs typeface="Helvetica Neue"/>
              <a:sym typeface="Helvetica Neue"/>
            </a:endParaRPr>
          </a:p>
          <a:p>
            <a:pPr indent="0" lvl="0" marL="0" rtl="0" algn="l">
              <a:lnSpc>
                <a:spcPct val="107916"/>
              </a:lnSpc>
              <a:spcBef>
                <a:spcPts val="0"/>
              </a:spcBef>
              <a:spcAft>
                <a:spcPts val="0"/>
              </a:spcAft>
              <a:buClr>
                <a:schemeClr val="dk1"/>
              </a:buClr>
              <a:buSzPts val="1100"/>
              <a:buFont typeface="Arial"/>
              <a:buNone/>
            </a:pPr>
            <a:r>
              <a:rPr lang="da-DK" sz="1100">
                <a:latin typeface="Helvetica Neue"/>
                <a:ea typeface="Helvetica Neue"/>
                <a:cs typeface="Helvetica Neue"/>
                <a:sym typeface="Helvetica Neue"/>
              </a:rPr>
              <a:t>Karina Lauridsen, 2362 9505</a:t>
            </a:r>
            <a:endParaRPr b="1" sz="1100">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894" name="Google Shape;894;gdac33279aa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d80a06da9f_0_4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 name="Google Shape;900;gd80a06da9f_0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dca1b66aba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gdca1b66aba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431eacb92094ce4e_1529:notes"/>
          <p:cNvSpPr/>
          <p:nvPr>
            <p:ph idx="2" type="sldImg"/>
          </p:nvPr>
        </p:nvSpPr>
        <p:spPr>
          <a:xfrm>
            <a:off x="38129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431eacb92094ce4e_15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431eacb92094ce4e_1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431eacb92094ce4e_15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a-DK"/>
              <a:t>Hvordan kan man tænke merværdi af de mange, store investeringer der sker i de almene boligområder. Hvordan kan vi med andre ord udfolde og styrke det bystrategiske perspektiv i den måde, der arbejdes med de almene boligområder? Hvordan kan koblinger mellem de almene boligområder og den omkringliggende by styrkes?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431eacb92094ce4e_1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431eacb92094ce4e_15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slide">
  <p:cSld name="1_Titelslide">
    <p:bg>
      <p:bgPr>
        <a:solidFill>
          <a:schemeClr val="dk1"/>
        </a:solidFill>
      </p:bgPr>
    </p:bg>
    <p:spTree>
      <p:nvGrpSpPr>
        <p:cNvPr id="15" name="Shape 15"/>
        <p:cNvGrpSpPr/>
        <p:nvPr/>
      </p:nvGrpSpPr>
      <p:grpSpPr>
        <a:xfrm>
          <a:off x="0" y="0"/>
          <a:ext cx="0" cy="0"/>
          <a:chOff x="0" y="0"/>
          <a:chExt cx="0" cy="0"/>
        </a:xfrm>
      </p:grpSpPr>
      <p:sp>
        <p:nvSpPr>
          <p:cNvPr id="16" name="Google Shape;16;p15"/>
          <p:cNvSpPr txBox="1"/>
          <p:nvPr>
            <p:ph idx="1" type="subTitle"/>
          </p:nvPr>
        </p:nvSpPr>
        <p:spPr>
          <a:xfrm>
            <a:off x="1012031" y="3602038"/>
            <a:ext cx="10167936"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b="0" i="0" sz="2400">
                <a:solidFill>
                  <a:schemeClr val="lt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 name="Google Shape;1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pic>
        <p:nvPicPr>
          <p:cNvPr id="20" name="Google Shape;20;p15"/>
          <p:cNvPicPr preferRelativeResize="0"/>
          <p:nvPr/>
        </p:nvPicPr>
        <p:blipFill rotWithShape="1">
          <a:blip r:embed="rId2">
            <a:alphaModFix/>
          </a:blip>
          <a:srcRect b="0" l="0" r="0" t="0"/>
          <a:stretch/>
        </p:blipFill>
        <p:spPr>
          <a:xfrm>
            <a:off x="10368882" y="268420"/>
            <a:ext cx="1553118" cy="304668"/>
          </a:xfrm>
          <a:prstGeom prst="rect">
            <a:avLst/>
          </a:prstGeom>
          <a:noFill/>
          <a:ln>
            <a:noFill/>
          </a:ln>
        </p:spPr>
      </p:pic>
      <p:sp>
        <p:nvSpPr>
          <p:cNvPr id="21" name="Google Shape;21;p15"/>
          <p:cNvSpPr txBox="1"/>
          <p:nvPr>
            <p:ph idx="2" type="body"/>
          </p:nvPr>
        </p:nvSpPr>
        <p:spPr>
          <a:xfrm>
            <a:off x="1012031" y="1122363"/>
            <a:ext cx="10167937" cy="17176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400"/>
              <a:buFont typeface="Merriweather"/>
              <a:buNone/>
              <a:defRPr b="1" i="0" sz="4400">
                <a:solidFill>
                  <a:schemeClr val="lt1"/>
                </a:solidFill>
                <a:latin typeface="Merriweather"/>
                <a:ea typeface="Merriweather"/>
                <a:cs typeface="Merriweather"/>
                <a:sym typeface="Merriweather"/>
              </a:defRPr>
            </a:lvl1pPr>
            <a:lvl2pPr indent="-228600" lvl="1" marL="914400" marR="0" algn="l">
              <a:lnSpc>
                <a:spcPct val="90000"/>
              </a:lnSpc>
              <a:spcBef>
                <a:spcPts val="500"/>
              </a:spcBef>
              <a:spcAft>
                <a:spcPts val="0"/>
              </a:spcAft>
              <a:buClr>
                <a:schemeClr val="dk1"/>
              </a:buClr>
              <a:buSzPts val="2400"/>
              <a:buFont typeface="Open Sans"/>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hold med billedtekst" type="objTx">
  <p:cSld name="OBJECT_WITH_CAPTION_TEXT">
    <p:spTree>
      <p:nvGrpSpPr>
        <p:cNvPr id="73" name="Shape 73"/>
        <p:cNvGrpSpPr/>
        <p:nvPr/>
      </p:nvGrpSpPr>
      <p:grpSpPr>
        <a:xfrm>
          <a:off x="0" y="0"/>
          <a:ext cx="0" cy="0"/>
          <a:chOff x="0" y="0"/>
          <a:chExt cx="0" cy="0"/>
        </a:xfrm>
      </p:grpSpPr>
      <p:sp>
        <p:nvSpPr>
          <p:cNvPr id="74" name="Google Shape;74;p24"/>
          <p:cNvSpPr txBox="1"/>
          <p:nvPr>
            <p:ph type="title"/>
          </p:nvPr>
        </p:nvSpPr>
        <p:spPr>
          <a:xfrm>
            <a:off x="839788" y="987425"/>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Merriweathe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6" name="Google Shape;76;p24"/>
          <p:cNvSpPr txBox="1"/>
          <p:nvPr>
            <p:ph idx="2" type="body"/>
          </p:nvPr>
        </p:nvSpPr>
        <p:spPr>
          <a:xfrm>
            <a:off x="839788" y="2832265"/>
            <a:ext cx="3932237" cy="303672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lede med billedtekst" type="picTx">
  <p:cSld name="PICTURE_WITH_CAPTION_TEXT">
    <p:spTree>
      <p:nvGrpSpPr>
        <p:cNvPr id="80" name="Shape 80"/>
        <p:cNvGrpSpPr/>
        <p:nvPr/>
      </p:nvGrpSpPr>
      <p:grpSpPr>
        <a:xfrm>
          <a:off x="0" y="0"/>
          <a:ext cx="0" cy="0"/>
          <a:chOff x="0" y="0"/>
          <a:chExt cx="0" cy="0"/>
        </a:xfrm>
      </p:grpSpPr>
      <p:sp>
        <p:nvSpPr>
          <p:cNvPr id="81" name="Google Shape;81;p25"/>
          <p:cNvSpPr txBox="1"/>
          <p:nvPr>
            <p:ph type="title"/>
          </p:nvPr>
        </p:nvSpPr>
        <p:spPr>
          <a:xfrm>
            <a:off x="839788" y="987424"/>
            <a:ext cx="3932237" cy="15318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Merriweathe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2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3" name="Google Shape;83;p25"/>
          <p:cNvSpPr txBox="1"/>
          <p:nvPr>
            <p:ph idx="1" type="body"/>
          </p:nvPr>
        </p:nvSpPr>
        <p:spPr>
          <a:xfrm>
            <a:off x="839788" y="2766950"/>
            <a:ext cx="3932237" cy="31020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lodret tekst" type="vertTx">
  <p:cSld name="VERTICAL_TEXT">
    <p:spTree>
      <p:nvGrpSpPr>
        <p:cNvPr id="87" name="Shape 87"/>
        <p:cNvGrpSpPr/>
        <p:nvPr/>
      </p:nvGrpSpPr>
      <p:grpSpPr>
        <a:xfrm>
          <a:off x="0" y="0"/>
          <a:ext cx="0" cy="0"/>
          <a:chOff x="0" y="0"/>
          <a:chExt cx="0" cy="0"/>
        </a:xfrm>
      </p:grpSpPr>
      <p:sp>
        <p:nvSpPr>
          <p:cNvPr id="88" name="Google Shape;8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ret titel og tekst" type="vertTitleAndTx">
  <p:cSld name="VERTICAL_TITLE_AND_VERTICAL_TEXT">
    <p:spTree>
      <p:nvGrpSpPr>
        <p:cNvPr id="93" name="Shape 93"/>
        <p:cNvGrpSpPr/>
        <p:nvPr/>
      </p:nvGrpSpPr>
      <p:grpSpPr>
        <a:xfrm>
          <a:off x="0" y="0"/>
          <a:ext cx="0" cy="0"/>
          <a:chOff x="0" y="0"/>
          <a:chExt cx="0" cy="0"/>
        </a:xfrm>
      </p:grpSpPr>
      <p:sp>
        <p:nvSpPr>
          <p:cNvPr id="94" name="Google Shape;94;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slide 1">
  <p:cSld name="Titelslide">
    <p:spTree>
      <p:nvGrpSpPr>
        <p:cNvPr id="99" name="Shape 99"/>
        <p:cNvGrpSpPr/>
        <p:nvPr/>
      </p:nvGrpSpPr>
      <p:grpSpPr>
        <a:xfrm>
          <a:off x="0" y="0"/>
          <a:ext cx="0" cy="0"/>
          <a:chOff x="0" y="0"/>
          <a:chExt cx="0" cy="0"/>
        </a:xfrm>
      </p:grpSpPr>
      <p:sp>
        <p:nvSpPr>
          <p:cNvPr id="100" name="Google Shape;100;gd80a06da9f_0_356"/>
          <p:cNvSpPr/>
          <p:nvPr/>
        </p:nvSpPr>
        <p:spPr>
          <a:xfrm>
            <a:off x="783373" y="4304144"/>
            <a:ext cx="10558800" cy="75600"/>
          </a:xfrm>
          <a:prstGeom prst="rect">
            <a:avLst/>
          </a:prstGeom>
          <a:solidFill>
            <a:srgbClr val="BAC8D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101" name="Google Shape;101;gd80a06da9f_0_356"/>
          <p:cNvSpPr txBox="1"/>
          <p:nvPr>
            <p:ph type="ctrTitle"/>
          </p:nvPr>
        </p:nvSpPr>
        <p:spPr>
          <a:xfrm>
            <a:off x="783374" y="4537868"/>
            <a:ext cx="10558800" cy="1584300"/>
          </a:xfrm>
          <a:prstGeom prst="rect">
            <a:avLst/>
          </a:prstGeom>
          <a:noFill/>
          <a:ln>
            <a:noFill/>
          </a:ln>
        </p:spPr>
        <p:txBody>
          <a:bodyPr anchorCtr="0" anchor="t" bIns="45700" lIns="0" spcFirstLastPara="1" rIns="0" wrap="square" tIns="45700">
            <a:normAutofit/>
          </a:bodyPr>
          <a:lstStyle>
            <a:lvl1pPr lvl="0" rtl="0" algn="l">
              <a:lnSpc>
                <a:spcPct val="90000"/>
              </a:lnSpc>
              <a:spcBef>
                <a:spcPts val="0"/>
              </a:spcBef>
              <a:spcAft>
                <a:spcPts val="0"/>
              </a:spcAft>
              <a:buClr>
                <a:srgbClr val="3F3F3F"/>
              </a:buClr>
              <a:buSzPts val="6000"/>
              <a:buFont typeface="Montserrat ExtraBold"/>
              <a:buNone/>
              <a:defRPr b="0" sz="6000">
                <a:solidFill>
                  <a:srgbClr val="3F3F3F"/>
                </a:solidFill>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02" name="Google Shape;102;gd80a06da9f_0_356"/>
          <p:cNvPicPr preferRelativeResize="0"/>
          <p:nvPr/>
        </p:nvPicPr>
        <p:blipFill rotWithShape="1">
          <a:blip r:embed="rId2">
            <a:alphaModFix/>
          </a:blip>
          <a:srcRect b="35087" l="0" r="0" t="24669"/>
          <a:stretch/>
        </p:blipFill>
        <p:spPr>
          <a:xfrm>
            <a:off x="783374" y="1360449"/>
            <a:ext cx="10558876" cy="2832859"/>
          </a:xfrm>
          <a:prstGeom prst="rect">
            <a:avLst/>
          </a:prstGeom>
          <a:noFill/>
          <a:ln>
            <a:noFill/>
          </a:ln>
        </p:spPr>
      </p:pic>
      <p:pic>
        <p:nvPicPr>
          <p:cNvPr id="103" name="Google Shape;103;gd80a06da9f_0_356"/>
          <p:cNvPicPr preferRelativeResize="0"/>
          <p:nvPr/>
        </p:nvPicPr>
        <p:blipFill rotWithShape="1">
          <a:blip r:embed="rId3">
            <a:alphaModFix/>
          </a:blip>
          <a:srcRect b="0" l="0" r="0" t="0"/>
          <a:stretch/>
        </p:blipFill>
        <p:spPr>
          <a:xfrm>
            <a:off x="783373" y="432897"/>
            <a:ext cx="1904410" cy="735688"/>
          </a:xfrm>
          <a:prstGeom prst="rect">
            <a:avLst/>
          </a:prstGeom>
          <a:noFill/>
          <a:ln>
            <a:noFill/>
          </a:ln>
        </p:spPr>
      </p:pic>
      <p:sp>
        <p:nvSpPr>
          <p:cNvPr id="104" name="Google Shape;104;gd80a06da9f_0_356"/>
          <p:cNvSpPr/>
          <p:nvPr/>
        </p:nvSpPr>
        <p:spPr>
          <a:xfrm>
            <a:off x="783373" y="6272477"/>
            <a:ext cx="1046400" cy="390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Medium"/>
              <a:ea typeface="Montserrat Medium"/>
              <a:cs typeface="Montserrat Medium"/>
              <a:sym typeface="Montserrat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billede">
  <p:cSld name="fullscreen-billede">
    <p:spTree>
      <p:nvGrpSpPr>
        <p:cNvPr id="105" name="Shape 105"/>
        <p:cNvGrpSpPr/>
        <p:nvPr/>
      </p:nvGrpSpPr>
      <p:grpSpPr>
        <a:xfrm>
          <a:off x="0" y="0"/>
          <a:ext cx="0" cy="0"/>
          <a:chOff x="0" y="0"/>
          <a:chExt cx="0" cy="0"/>
        </a:xfrm>
      </p:grpSpPr>
      <p:sp>
        <p:nvSpPr>
          <p:cNvPr id="106" name="Google Shape;106;g431eacb92094ce4e_589"/>
          <p:cNvSpPr/>
          <p:nvPr>
            <p:ph idx="2" type="pic"/>
          </p:nvPr>
        </p:nvSpPr>
        <p:spPr>
          <a:xfrm>
            <a:off x="0" y="0"/>
            <a:ext cx="12192000" cy="6858000"/>
          </a:xfrm>
          <a:prstGeom prst="rect">
            <a:avLst/>
          </a:prstGeom>
          <a:noFill/>
          <a:ln>
            <a:noFill/>
          </a:ln>
        </p:spPr>
        <p:txBody>
          <a:bodyPr anchorCtr="1" anchor="ctr" bIns="60925" lIns="121900" spcFirstLastPara="1" rIns="121900" wrap="square" tIns="60925">
            <a:noAutofit/>
          </a:bodyPr>
          <a:lstStyle>
            <a:lvl1pPr lvl="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no footer">
  <p:cSld name="BLANK_2">
    <p:spTree>
      <p:nvGrpSpPr>
        <p:cNvPr id="107" name="Shape 107"/>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08" name="Shape 108"/>
        <p:cNvGrpSpPr/>
        <p:nvPr/>
      </p:nvGrpSpPr>
      <p:grpSpPr>
        <a:xfrm>
          <a:off x="0" y="0"/>
          <a:ext cx="0" cy="0"/>
          <a:chOff x="0" y="0"/>
          <a:chExt cx="0" cy="0"/>
        </a:xfrm>
      </p:grpSpPr>
      <p:sp>
        <p:nvSpPr>
          <p:cNvPr id="109" name="Google Shape;109;g431eacb92094ce4e_1204"/>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10" name="Google Shape;110;g431eacb92094ce4e_1204"/>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
        <p:nvSpPr>
          <p:cNvPr id="111" name="Google Shape;111;g431eacb92094ce4e_1204"/>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2" name="Shape 112"/>
        <p:cNvGrpSpPr/>
        <p:nvPr/>
      </p:nvGrpSpPr>
      <p:grpSpPr>
        <a:xfrm>
          <a:off x="0" y="0"/>
          <a:ext cx="0" cy="0"/>
          <a:chOff x="0" y="0"/>
          <a:chExt cx="0" cy="0"/>
        </a:xfrm>
      </p:grpSpPr>
      <p:sp>
        <p:nvSpPr>
          <p:cNvPr id="113" name="Google Shape;113;g431eacb92094ce4e_1208"/>
          <p:cNvSpPr txBox="1"/>
          <p:nvPr>
            <p:ph type="title"/>
          </p:nvPr>
        </p:nvSpPr>
        <p:spPr>
          <a:xfrm>
            <a:off x="292800" y="1219200"/>
            <a:ext cx="3669600" cy="100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35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14" name="Google Shape;114;g431eacb92094ce4e_1208"/>
          <p:cNvSpPr txBox="1"/>
          <p:nvPr>
            <p:ph idx="1" type="body"/>
          </p:nvPr>
        </p:nvSpPr>
        <p:spPr>
          <a:xfrm>
            <a:off x="292800" y="2731008"/>
            <a:ext cx="3669600" cy="24384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chemeClr val="lt1"/>
              </a:buClr>
              <a:buSzPts val="1300"/>
              <a:buChar char="●"/>
              <a:defRPr/>
            </a:lvl1pPr>
            <a:lvl2pPr indent="-311150" lvl="1" marL="914400" rtl="0" algn="l">
              <a:lnSpc>
                <a:spcPct val="115000"/>
              </a:lnSpc>
              <a:spcBef>
                <a:spcPts val="800"/>
              </a:spcBef>
              <a:spcAft>
                <a:spcPts val="0"/>
              </a:spcAft>
              <a:buClr>
                <a:schemeClr val="lt1"/>
              </a:buClr>
              <a:buSzPts val="1300"/>
              <a:buChar char="●"/>
              <a:defRPr/>
            </a:lvl2pPr>
            <a:lvl3pPr indent="-311150" lvl="2" marL="1371600" rtl="0" algn="l">
              <a:lnSpc>
                <a:spcPct val="115000"/>
              </a:lnSpc>
              <a:spcBef>
                <a:spcPts val="800"/>
              </a:spcBef>
              <a:spcAft>
                <a:spcPts val="0"/>
              </a:spcAft>
              <a:buClr>
                <a:schemeClr val="lt1"/>
              </a:buClr>
              <a:buSzPts val="1300"/>
              <a:buChar char="●"/>
              <a:defRPr/>
            </a:lvl3pPr>
            <a:lvl4pPr indent="-311150" lvl="3" marL="1828800" rtl="0" algn="l">
              <a:lnSpc>
                <a:spcPct val="115000"/>
              </a:lnSpc>
              <a:spcBef>
                <a:spcPts val="800"/>
              </a:spcBef>
              <a:spcAft>
                <a:spcPts val="0"/>
              </a:spcAft>
              <a:buClr>
                <a:schemeClr val="lt1"/>
              </a:buClr>
              <a:buSzPts val="1300"/>
              <a:buChar char="●"/>
              <a:defRPr/>
            </a:lvl4pPr>
            <a:lvl5pPr indent="-311150" lvl="4" marL="2286000" rtl="0" algn="l">
              <a:lnSpc>
                <a:spcPct val="115000"/>
              </a:lnSpc>
              <a:spcBef>
                <a:spcPts val="800"/>
              </a:spcBef>
              <a:spcAft>
                <a:spcPts val="0"/>
              </a:spcAft>
              <a:buClr>
                <a:schemeClr val="lt1"/>
              </a:buClr>
              <a:buSzPts val="1300"/>
              <a:buChar char="●"/>
              <a:defRPr/>
            </a:lvl5pPr>
            <a:lvl6pPr indent="-311150" lvl="5" marL="2743200" rtl="0" algn="l">
              <a:lnSpc>
                <a:spcPct val="115000"/>
              </a:lnSpc>
              <a:spcBef>
                <a:spcPts val="800"/>
              </a:spcBef>
              <a:spcAft>
                <a:spcPts val="0"/>
              </a:spcAft>
              <a:buClr>
                <a:schemeClr val="lt1"/>
              </a:buClr>
              <a:buSzPts val="1300"/>
              <a:buChar char="●"/>
              <a:defRPr/>
            </a:lvl6pPr>
            <a:lvl7pPr indent="-311150" lvl="6" marL="3200400" rtl="0" algn="l">
              <a:lnSpc>
                <a:spcPct val="115000"/>
              </a:lnSpc>
              <a:spcBef>
                <a:spcPts val="800"/>
              </a:spcBef>
              <a:spcAft>
                <a:spcPts val="0"/>
              </a:spcAft>
              <a:buClr>
                <a:schemeClr val="lt1"/>
              </a:buClr>
              <a:buSzPts val="1300"/>
              <a:buChar char="●"/>
              <a:defRPr/>
            </a:lvl7pPr>
            <a:lvl8pPr indent="-311150" lvl="7" marL="3657600" rtl="0" algn="l">
              <a:lnSpc>
                <a:spcPct val="115000"/>
              </a:lnSpc>
              <a:spcBef>
                <a:spcPts val="800"/>
              </a:spcBef>
              <a:spcAft>
                <a:spcPts val="0"/>
              </a:spcAft>
              <a:buClr>
                <a:schemeClr val="lt1"/>
              </a:buClr>
              <a:buSzPts val="1300"/>
              <a:buChar char="●"/>
              <a:defRPr/>
            </a:lvl8pPr>
            <a:lvl9pPr indent="-311150" lvl="8" marL="4114800" rtl="0" algn="l">
              <a:lnSpc>
                <a:spcPct val="115000"/>
              </a:lnSpc>
              <a:spcBef>
                <a:spcPts val="800"/>
              </a:spcBef>
              <a:spcAft>
                <a:spcPts val="800"/>
              </a:spcAft>
              <a:buClr>
                <a:schemeClr val="lt1"/>
              </a:buClr>
              <a:buSzPts val="1300"/>
              <a:buChar char="●"/>
              <a:defRPr/>
            </a:lvl9pPr>
          </a:lstStyle>
          <a:p/>
        </p:txBody>
      </p:sp>
      <p:sp>
        <p:nvSpPr>
          <p:cNvPr id="115" name="Google Shape;115;g431eacb92094ce4e_1208"/>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16" name="Google Shape;116;g431eacb92094ce4e_1208"/>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
        <p:nvSpPr>
          <p:cNvPr id="117" name="Google Shape;117;g431eacb92094ce4e_1208"/>
          <p:cNvSpPr txBox="1"/>
          <p:nvPr>
            <p:ph idx="2"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18" name="Shape 118"/>
        <p:cNvGrpSpPr/>
        <p:nvPr/>
      </p:nvGrpSpPr>
      <p:grpSpPr>
        <a:xfrm>
          <a:off x="0" y="0"/>
          <a:ext cx="0" cy="0"/>
          <a:chOff x="0" y="0"/>
          <a:chExt cx="0" cy="0"/>
        </a:xfrm>
      </p:grpSpPr>
      <p:sp>
        <p:nvSpPr>
          <p:cNvPr id="119" name="Google Shape;119;g431eacb92094ce4e_1214"/>
          <p:cNvSpPr txBox="1"/>
          <p:nvPr>
            <p:ph type="title"/>
          </p:nvPr>
        </p:nvSpPr>
        <p:spPr>
          <a:xfrm>
            <a:off x="292800" y="1219200"/>
            <a:ext cx="3669600" cy="447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35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20" name="Google Shape;120;g431eacb92094ce4e_1214"/>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21" name="Google Shape;121;g431eacb92094ce4e_1214"/>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
        <p:nvSpPr>
          <p:cNvPr id="122" name="Google Shape;122;g431eacb92094ce4e_1214"/>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og indholdsobjekt" type="obj">
  <p:cSld name="OBJECT">
    <p:bg>
      <p:bgPr>
        <a:solidFill>
          <a:schemeClr val="dk1"/>
        </a:solidFill>
      </p:bgPr>
    </p:bg>
    <p:spTree>
      <p:nvGrpSpPr>
        <p:cNvPr id="22" name="Shape 22"/>
        <p:cNvGrpSpPr/>
        <p:nvPr/>
      </p:nvGrpSpPr>
      <p:grpSpPr>
        <a:xfrm>
          <a:off x="0" y="0"/>
          <a:ext cx="0" cy="0"/>
          <a:chOff x="0" y="0"/>
          <a:chExt cx="0" cy="0"/>
        </a:xfrm>
      </p:grpSpPr>
      <p:sp>
        <p:nvSpPr>
          <p:cNvPr id="23" name="Google Shape;23;p16"/>
          <p:cNvSpPr txBox="1"/>
          <p:nvPr>
            <p:ph type="title"/>
          </p:nvPr>
        </p:nvSpPr>
        <p:spPr>
          <a:xfrm>
            <a:off x="838200" y="714778"/>
            <a:ext cx="10515600" cy="1110848"/>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400"/>
              <a:buFont typeface="Merriweather"/>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pic>
        <p:nvPicPr>
          <p:cNvPr id="28" name="Google Shape;28;p16"/>
          <p:cNvPicPr preferRelativeResize="0"/>
          <p:nvPr/>
        </p:nvPicPr>
        <p:blipFill rotWithShape="1">
          <a:blip r:embed="rId2">
            <a:alphaModFix/>
          </a:blip>
          <a:srcRect b="0" l="0" r="0" t="0"/>
          <a:stretch/>
        </p:blipFill>
        <p:spPr>
          <a:xfrm>
            <a:off x="11722751" y="275240"/>
            <a:ext cx="203210" cy="23323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lt1"/>
        </a:solidFill>
      </p:bgPr>
    </p:bg>
    <p:spTree>
      <p:nvGrpSpPr>
        <p:cNvPr id="123" name="Shape 123"/>
        <p:cNvGrpSpPr/>
        <p:nvPr/>
      </p:nvGrpSpPr>
      <p:grpSpPr>
        <a:xfrm>
          <a:off x="0" y="0"/>
          <a:ext cx="0" cy="0"/>
          <a:chOff x="0" y="0"/>
          <a:chExt cx="0" cy="0"/>
        </a:xfrm>
      </p:grpSpPr>
      <p:sp>
        <p:nvSpPr>
          <p:cNvPr id="124" name="Google Shape;124;g431eacb92094ce4e_1219"/>
          <p:cNvSpPr txBox="1"/>
          <p:nvPr>
            <p:ph type="title"/>
          </p:nvPr>
        </p:nvSpPr>
        <p:spPr>
          <a:xfrm>
            <a:off x="292800" y="1219200"/>
            <a:ext cx="8622900" cy="3382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2"/>
              </a:buClr>
              <a:buSzPts val="6400"/>
              <a:buNone/>
              <a:defRPr sz="6400">
                <a:solidFill>
                  <a:schemeClr val="lt2"/>
                </a:solidFill>
              </a:defRPr>
            </a:lvl1pPr>
            <a:lvl2pPr lvl="1" rtl="0" algn="l">
              <a:lnSpc>
                <a:spcPct val="100000"/>
              </a:lnSpc>
              <a:spcBef>
                <a:spcPts val="0"/>
              </a:spcBef>
              <a:spcAft>
                <a:spcPts val="0"/>
              </a:spcAft>
              <a:buClr>
                <a:schemeClr val="lt2"/>
              </a:buClr>
              <a:buSzPts val="6400"/>
              <a:buNone/>
              <a:defRPr sz="6400">
                <a:solidFill>
                  <a:schemeClr val="lt2"/>
                </a:solidFill>
              </a:defRPr>
            </a:lvl2pPr>
            <a:lvl3pPr lvl="2" rtl="0" algn="l">
              <a:lnSpc>
                <a:spcPct val="100000"/>
              </a:lnSpc>
              <a:spcBef>
                <a:spcPts val="0"/>
              </a:spcBef>
              <a:spcAft>
                <a:spcPts val="0"/>
              </a:spcAft>
              <a:buClr>
                <a:schemeClr val="lt2"/>
              </a:buClr>
              <a:buSzPts val="6400"/>
              <a:buNone/>
              <a:defRPr sz="6400">
                <a:solidFill>
                  <a:schemeClr val="lt2"/>
                </a:solidFill>
              </a:defRPr>
            </a:lvl3pPr>
            <a:lvl4pPr lvl="3" rtl="0" algn="l">
              <a:lnSpc>
                <a:spcPct val="100000"/>
              </a:lnSpc>
              <a:spcBef>
                <a:spcPts val="0"/>
              </a:spcBef>
              <a:spcAft>
                <a:spcPts val="0"/>
              </a:spcAft>
              <a:buClr>
                <a:schemeClr val="lt2"/>
              </a:buClr>
              <a:buSzPts val="6400"/>
              <a:buNone/>
              <a:defRPr sz="6400">
                <a:solidFill>
                  <a:schemeClr val="lt2"/>
                </a:solidFill>
              </a:defRPr>
            </a:lvl4pPr>
            <a:lvl5pPr lvl="4" rtl="0" algn="l">
              <a:lnSpc>
                <a:spcPct val="100000"/>
              </a:lnSpc>
              <a:spcBef>
                <a:spcPts val="0"/>
              </a:spcBef>
              <a:spcAft>
                <a:spcPts val="0"/>
              </a:spcAft>
              <a:buClr>
                <a:schemeClr val="lt2"/>
              </a:buClr>
              <a:buSzPts val="6400"/>
              <a:buNone/>
              <a:defRPr sz="6400">
                <a:solidFill>
                  <a:schemeClr val="lt2"/>
                </a:solidFill>
              </a:defRPr>
            </a:lvl5pPr>
            <a:lvl6pPr lvl="5" rtl="0" algn="l">
              <a:lnSpc>
                <a:spcPct val="100000"/>
              </a:lnSpc>
              <a:spcBef>
                <a:spcPts val="0"/>
              </a:spcBef>
              <a:spcAft>
                <a:spcPts val="0"/>
              </a:spcAft>
              <a:buClr>
                <a:schemeClr val="lt2"/>
              </a:buClr>
              <a:buSzPts val="6400"/>
              <a:buNone/>
              <a:defRPr sz="6400">
                <a:solidFill>
                  <a:schemeClr val="lt2"/>
                </a:solidFill>
              </a:defRPr>
            </a:lvl6pPr>
            <a:lvl7pPr lvl="6" rtl="0" algn="l">
              <a:lnSpc>
                <a:spcPct val="100000"/>
              </a:lnSpc>
              <a:spcBef>
                <a:spcPts val="0"/>
              </a:spcBef>
              <a:spcAft>
                <a:spcPts val="0"/>
              </a:spcAft>
              <a:buClr>
                <a:schemeClr val="lt2"/>
              </a:buClr>
              <a:buSzPts val="6400"/>
              <a:buNone/>
              <a:defRPr sz="6400">
                <a:solidFill>
                  <a:schemeClr val="lt2"/>
                </a:solidFill>
              </a:defRPr>
            </a:lvl7pPr>
            <a:lvl8pPr lvl="7" rtl="0" algn="l">
              <a:lnSpc>
                <a:spcPct val="100000"/>
              </a:lnSpc>
              <a:spcBef>
                <a:spcPts val="0"/>
              </a:spcBef>
              <a:spcAft>
                <a:spcPts val="0"/>
              </a:spcAft>
              <a:buClr>
                <a:schemeClr val="lt2"/>
              </a:buClr>
              <a:buSzPts val="6400"/>
              <a:buNone/>
              <a:defRPr sz="6400">
                <a:solidFill>
                  <a:schemeClr val="lt2"/>
                </a:solidFill>
              </a:defRPr>
            </a:lvl8pPr>
            <a:lvl9pPr lvl="8" rtl="0" algn="l">
              <a:lnSpc>
                <a:spcPct val="100000"/>
              </a:lnSpc>
              <a:spcBef>
                <a:spcPts val="0"/>
              </a:spcBef>
              <a:spcAft>
                <a:spcPts val="0"/>
              </a:spcAft>
              <a:buClr>
                <a:schemeClr val="lt2"/>
              </a:buClr>
              <a:buSzPts val="6400"/>
              <a:buNone/>
              <a:defRPr sz="6400">
                <a:solidFill>
                  <a:schemeClr val="lt2"/>
                </a:solidFill>
              </a:defRPr>
            </a:lvl9pPr>
          </a:lstStyle>
          <a:p/>
        </p:txBody>
      </p:sp>
      <p:sp>
        <p:nvSpPr>
          <p:cNvPr id="125" name="Google Shape;125;g431eacb92094ce4e_1219"/>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26" name="Google Shape;126;g431eacb92094ce4e_1219"/>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lt2"/>
                </a:solidFill>
                <a:latin typeface="Roboto"/>
                <a:ea typeface="Roboto"/>
                <a:cs typeface="Roboto"/>
                <a:sym typeface="Roboto"/>
              </a:rPr>
              <a:t>Gehl</a:t>
            </a:r>
            <a:r>
              <a:rPr b="0" i="0" lang="da-DK" sz="800" u="none" cap="none" strike="noStrike">
                <a:solidFill>
                  <a:schemeClr val="lt2"/>
                </a:solidFill>
                <a:latin typeface="Roboto"/>
                <a:ea typeface="Roboto"/>
                <a:cs typeface="Roboto"/>
                <a:sym typeface="Roboto"/>
              </a:rPr>
              <a:t>  —  Making Cities for People</a:t>
            </a:r>
            <a:endParaRPr b="0" i="0" sz="800" u="none" cap="none" strike="noStrike">
              <a:solidFill>
                <a:schemeClr val="lt2"/>
              </a:solidFill>
              <a:latin typeface="Roboto"/>
              <a:ea typeface="Roboto"/>
              <a:cs typeface="Roboto"/>
              <a:sym typeface="Roboto"/>
            </a:endParaRPr>
          </a:p>
        </p:txBody>
      </p:sp>
      <p:sp>
        <p:nvSpPr>
          <p:cNvPr id="127" name="Google Shape;127;g431eacb92094ce4e_1219"/>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2"/>
              </a:buClr>
              <a:buSzPts val="900"/>
              <a:buNone/>
              <a:defRPr b="1" sz="900">
                <a:solidFill>
                  <a:schemeClr val="lt2"/>
                </a:solidFill>
              </a:defRPr>
            </a:lvl1pPr>
            <a:lvl2pPr lvl="1" rtl="0" algn="l">
              <a:lnSpc>
                <a:spcPct val="115000"/>
              </a:lnSpc>
              <a:spcBef>
                <a:spcPts val="800"/>
              </a:spcBef>
              <a:spcAft>
                <a:spcPts val="0"/>
              </a:spcAft>
              <a:buClr>
                <a:schemeClr val="lt2"/>
              </a:buClr>
              <a:buSzPts val="900"/>
              <a:buNone/>
              <a:defRPr b="1" sz="900">
                <a:solidFill>
                  <a:schemeClr val="lt2"/>
                </a:solidFill>
              </a:defRPr>
            </a:lvl2pPr>
            <a:lvl3pPr lvl="2" rtl="0" algn="l">
              <a:lnSpc>
                <a:spcPct val="115000"/>
              </a:lnSpc>
              <a:spcBef>
                <a:spcPts val="800"/>
              </a:spcBef>
              <a:spcAft>
                <a:spcPts val="0"/>
              </a:spcAft>
              <a:buClr>
                <a:schemeClr val="lt2"/>
              </a:buClr>
              <a:buSzPts val="900"/>
              <a:buNone/>
              <a:defRPr b="1" sz="900">
                <a:solidFill>
                  <a:schemeClr val="lt2"/>
                </a:solidFill>
              </a:defRPr>
            </a:lvl3pPr>
            <a:lvl4pPr lvl="3" rtl="0" algn="l">
              <a:lnSpc>
                <a:spcPct val="115000"/>
              </a:lnSpc>
              <a:spcBef>
                <a:spcPts val="800"/>
              </a:spcBef>
              <a:spcAft>
                <a:spcPts val="0"/>
              </a:spcAft>
              <a:buClr>
                <a:schemeClr val="lt2"/>
              </a:buClr>
              <a:buSzPts val="900"/>
              <a:buNone/>
              <a:defRPr b="1" sz="900">
                <a:solidFill>
                  <a:schemeClr val="lt2"/>
                </a:solidFill>
              </a:defRPr>
            </a:lvl4pPr>
            <a:lvl5pPr lvl="4" rtl="0" algn="l">
              <a:lnSpc>
                <a:spcPct val="115000"/>
              </a:lnSpc>
              <a:spcBef>
                <a:spcPts val="800"/>
              </a:spcBef>
              <a:spcAft>
                <a:spcPts val="0"/>
              </a:spcAft>
              <a:buClr>
                <a:schemeClr val="lt2"/>
              </a:buClr>
              <a:buSzPts val="900"/>
              <a:buNone/>
              <a:defRPr b="1" sz="900">
                <a:solidFill>
                  <a:schemeClr val="lt2"/>
                </a:solidFill>
              </a:defRPr>
            </a:lvl5pPr>
            <a:lvl6pPr lvl="5" rtl="0" algn="l">
              <a:lnSpc>
                <a:spcPct val="115000"/>
              </a:lnSpc>
              <a:spcBef>
                <a:spcPts val="800"/>
              </a:spcBef>
              <a:spcAft>
                <a:spcPts val="0"/>
              </a:spcAft>
              <a:buClr>
                <a:schemeClr val="lt2"/>
              </a:buClr>
              <a:buSzPts val="900"/>
              <a:buNone/>
              <a:defRPr b="1" sz="900">
                <a:solidFill>
                  <a:schemeClr val="lt2"/>
                </a:solidFill>
              </a:defRPr>
            </a:lvl6pPr>
            <a:lvl7pPr lvl="6" rtl="0" algn="l">
              <a:lnSpc>
                <a:spcPct val="115000"/>
              </a:lnSpc>
              <a:spcBef>
                <a:spcPts val="800"/>
              </a:spcBef>
              <a:spcAft>
                <a:spcPts val="0"/>
              </a:spcAft>
              <a:buClr>
                <a:schemeClr val="lt2"/>
              </a:buClr>
              <a:buSzPts val="900"/>
              <a:buNone/>
              <a:defRPr b="1" sz="900">
                <a:solidFill>
                  <a:schemeClr val="lt2"/>
                </a:solidFill>
              </a:defRPr>
            </a:lvl7pPr>
            <a:lvl8pPr lvl="7" rtl="0" algn="l">
              <a:lnSpc>
                <a:spcPct val="115000"/>
              </a:lnSpc>
              <a:spcBef>
                <a:spcPts val="800"/>
              </a:spcBef>
              <a:spcAft>
                <a:spcPts val="0"/>
              </a:spcAft>
              <a:buClr>
                <a:schemeClr val="lt2"/>
              </a:buClr>
              <a:buSzPts val="900"/>
              <a:buNone/>
              <a:defRPr b="1" sz="900">
                <a:solidFill>
                  <a:schemeClr val="lt2"/>
                </a:solidFill>
              </a:defRPr>
            </a:lvl8pPr>
            <a:lvl9pPr lvl="8" rtl="0" algn="l">
              <a:lnSpc>
                <a:spcPct val="115000"/>
              </a:lnSpc>
              <a:spcBef>
                <a:spcPts val="800"/>
              </a:spcBef>
              <a:spcAft>
                <a:spcPts val="800"/>
              </a:spcAft>
              <a:buClr>
                <a:schemeClr val="lt2"/>
              </a:buClr>
              <a:buSzPts val="900"/>
              <a:buNone/>
              <a:defRPr b="1" sz="900">
                <a:solidFill>
                  <a:schemeClr val="lt2"/>
                </a:solidFill>
              </a:defRPr>
            </a:lvl9pPr>
          </a:lstStyle>
          <a:p/>
        </p:txBody>
      </p:sp>
      <p:sp>
        <p:nvSpPr>
          <p:cNvPr id="128" name="Google Shape;128;g431eacb92094ce4e_1219"/>
          <p:cNvSpPr txBox="1"/>
          <p:nvPr/>
        </p:nvSpPr>
        <p:spPr>
          <a:xfrm>
            <a:off x="9208267" y="6425100"/>
            <a:ext cx="2386500" cy="146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lt2"/>
                </a:solidFill>
                <a:latin typeface="Roboto"/>
                <a:ea typeface="Roboto"/>
                <a:cs typeface="Roboto"/>
                <a:sym typeface="Roboto"/>
              </a:rPr>
              <a:t>Review boards - Nyt bystrategisk tiltag</a:t>
            </a:r>
            <a:endParaRPr b="0" i="0" sz="800" u="none" cap="none" strike="noStrike">
              <a:solidFill>
                <a:schemeClr val="lt2"/>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no footer">
  <p:cSld name="BLANK_2">
    <p:spTree>
      <p:nvGrpSpPr>
        <p:cNvPr id="134" name="Shape 134"/>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5" name="Shape 135"/>
        <p:cNvGrpSpPr/>
        <p:nvPr/>
      </p:nvGrpSpPr>
      <p:grpSpPr>
        <a:xfrm>
          <a:off x="0" y="0"/>
          <a:ext cx="0" cy="0"/>
          <a:chOff x="0" y="0"/>
          <a:chExt cx="0" cy="0"/>
        </a:xfrm>
      </p:grpSpPr>
      <p:sp>
        <p:nvSpPr>
          <p:cNvPr id="136" name="Google Shape;136;g431eacb92094ce4e_1768"/>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37" name="Google Shape;137;g431eacb92094ce4e_1768"/>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
        <p:nvSpPr>
          <p:cNvPr id="138" name="Google Shape;138;g431eacb92094ce4e_1768"/>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9" name="Shape 139"/>
        <p:cNvGrpSpPr/>
        <p:nvPr/>
      </p:nvGrpSpPr>
      <p:grpSpPr>
        <a:xfrm>
          <a:off x="0" y="0"/>
          <a:ext cx="0" cy="0"/>
          <a:chOff x="0" y="0"/>
          <a:chExt cx="0" cy="0"/>
        </a:xfrm>
      </p:grpSpPr>
      <p:sp>
        <p:nvSpPr>
          <p:cNvPr id="140" name="Google Shape;140;g431eacb92094ce4e_1772"/>
          <p:cNvSpPr txBox="1"/>
          <p:nvPr>
            <p:ph type="title"/>
          </p:nvPr>
        </p:nvSpPr>
        <p:spPr>
          <a:xfrm>
            <a:off x="292800" y="1219200"/>
            <a:ext cx="3669600" cy="100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35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1" name="Google Shape;141;g431eacb92094ce4e_1772"/>
          <p:cNvSpPr txBox="1"/>
          <p:nvPr>
            <p:ph idx="1" type="body"/>
          </p:nvPr>
        </p:nvSpPr>
        <p:spPr>
          <a:xfrm>
            <a:off x="292800" y="2731008"/>
            <a:ext cx="3669600" cy="24384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chemeClr val="lt1"/>
              </a:buClr>
              <a:buSzPts val="1300"/>
              <a:buChar char="●"/>
              <a:defRPr/>
            </a:lvl1pPr>
            <a:lvl2pPr indent="-311150" lvl="1" marL="914400" rtl="0" algn="l">
              <a:lnSpc>
                <a:spcPct val="115000"/>
              </a:lnSpc>
              <a:spcBef>
                <a:spcPts val="800"/>
              </a:spcBef>
              <a:spcAft>
                <a:spcPts val="0"/>
              </a:spcAft>
              <a:buClr>
                <a:schemeClr val="lt1"/>
              </a:buClr>
              <a:buSzPts val="1300"/>
              <a:buChar char="●"/>
              <a:defRPr/>
            </a:lvl2pPr>
            <a:lvl3pPr indent="-311150" lvl="2" marL="1371600" rtl="0" algn="l">
              <a:lnSpc>
                <a:spcPct val="115000"/>
              </a:lnSpc>
              <a:spcBef>
                <a:spcPts val="800"/>
              </a:spcBef>
              <a:spcAft>
                <a:spcPts val="0"/>
              </a:spcAft>
              <a:buClr>
                <a:schemeClr val="lt1"/>
              </a:buClr>
              <a:buSzPts val="1300"/>
              <a:buChar char="●"/>
              <a:defRPr/>
            </a:lvl3pPr>
            <a:lvl4pPr indent="-311150" lvl="3" marL="1828800" rtl="0" algn="l">
              <a:lnSpc>
                <a:spcPct val="115000"/>
              </a:lnSpc>
              <a:spcBef>
                <a:spcPts val="800"/>
              </a:spcBef>
              <a:spcAft>
                <a:spcPts val="0"/>
              </a:spcAft>
              <a:buClr>
                <a:schemeClr val="lt1"/>
              </a:buClr>
              <a:buSzPts val="1300"/>
              <a:buChar char="●"/>
              <a:defRPr/>
            </a:lvl4pPr>
            <a:lvl5pPr indent="-311150" lvl="4" marL="2286000" rtl="0" algn="l">
              <a:lnSpc>
                <a:spcPct val="115000"/>
              </a:lnSpc>
              <a:spcBef>
                <a:spcPts val="800"/>
              </a:spcBef>
              <a:spcAft>
                <a:spcPts val="0"/>
              </a:spcAft>
              <a:buClr>
                <a:schemeClr val="lt1"/>
              </a:buClr>
              <a:buSzPts val="1300"/>
              <a:buChar char="●"/>
              <a:defRPr/>
            </a:lvl5pPr>
            <a:lvl6pPr indent="-311150" lvl="5" marL="2743200" rtl="0" algn="l">
              <a:lnSpc>
                <a:spcPct val="115000"/>
              </a:lnSpc>
              <a:spcBef>
                <a:spcPts val="800"/>
              </a:spcBef>
              <a:spcAft>
                <a:spcPts val="0"/>
              </a:spcAft>
              <a:buClr>
                <a:schemeClr val="lt1"/>
              </a:buClr>
              <a:buSzPts val="1300"/>
              <a:buChar char="●"/>
              <a:defRPr/>
            </a:lvl6pPr>
            <a:lvl7pPr indent="-311150" lvl="6" marL="3200400" rtl="0" algn="l">
              <a:lnSpc>
                <a:spcPct val="115000"/>
              </a:lnSpc>
              <a:spcBef>
                <a:spcPts val="800"/>
              </a:spcBef>
              <a:spcAft>
                <a:spcPts val="0"/>
              </a:spcAft>
              <a:buClr>
                <a:schemeClr val="lt1"/>
              </a:buClr>
              <a:buSzPts val="1300"/>
              <a:buChar char="●"/>
              <a:defRPr/>
            </a:lvl7pPr>
            <a:lvl8pPr indent="-311150" lvl="7" marL="3657600" rtl="0" algn="l">
              <a:lnSpc>
                <a:spcPct val="115000"/>
              </a:lnSpc>
              <a:spcBef>
                <a:spcPts val="800"/>
              </a:spcBef>
              <a:spcAft>
                <a:spcPts val="0"/>
              </a:spcAft>
              <a:buClr>
                <a:schemeClr val="lt1"/>
              </a:buClr>
              <a:buSzPts val="1300"/>
              <a:buChar char="●"/>
              <a:defRPr/>
            </a:lvl8pPr>
            <a:lvl9pPr indent="-311150" lvl="8" marL="4114800" rtl="0" algn="l">
              <a:lnSpc>
                <a:spcPct val="115000"/>
              </a:lnSpc>
              <a:spcBef>
                <a:spcPts val="800"/>
              </a:spcBef>
              <a:spcAft>
                <a:spcPts val="800"/>
              </a:spcAft>
              <a:buClr>
                <a:schemeClr val="lt1"/>
              </a:buClr>
              <a:buSzPts val="1300"/>
              <a:buChar char="●"/>
              <a:defRPr/>
            </a:lvl9pPr>
          </a:lstStyle>
          <a:p/>
        </p:txBody>
      </p:sp>
      <p:sp>
        <p:nvSpPr>
          <p:cNvPr id="142" name="Google Shape;142;g431eacb92094ce4e_1772"/>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43" name="Google Shape;143;g431eacb92094ce4e_1772"/>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
        <p:nvSpPr>
          <p:cNvPr id="144" name="Google Shape;144;g431eacb92094ce4e_1772"/>
          <p:cNvSpPr txBox="1"/>
          <p:nvPr>
            <p:ph idx="2"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g431eacb92094ce4e_1778"/>
          <p:cNvSpPr txBox="1"/>
          <p:nvPr>
            <p:ph type="title"/>
          </p:nvPr>
        </p:nvSpPr>
        <p:spPr>
          <a:xfrm>
            <a:off x="292800" y="1219200"/>
            <a:ext cx="3669600" cy="447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35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7" name="Google Shape;147;g431eacb92094ce4e_1778"/>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48" name="Google Shape;148;g431eacb92094ce4e_1778"/>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
        <p:nvSpPr>
          <p:cNvPr id="149" name="Google Shape;149;g431eacb92094ce4e_1778"/>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lt1"/>
        </a:solidFill>
      </p:bgPr>
    </p:bg>
    <p:spTree>
      <p:nvGrpSpPr>
        <p:cNvPr id="150" name="Shape 150"/>
        <p:cNvGrpSpPr/>
        <p:nvPr/>
      </p:nvGrpSpPr>
      <p:grpSpPr>
        <a:xfrm>
          <a:off x="0" y="0"/>
          <a:ext cx="0" cy="0"/>
          <a:chOff x="0" y="0"/>
          <a:chExt cx="0" cy="0"/>
        </a:xfrm>
      </p:grpSpPr>
      <p:sp>
        <p:nvSpPr>
          <p:cNvPr id="151" name="Google Shape;151;g431eacb92094ce4e_1783"/>
          <p:cNvSpPr txBox="1"/>
          <p:nvPr>
            <p:ph type="title"/>
          </p:nvPr>
        </p:nvSpPr>
        <p:spPr>
          <a:xfrm>
            <a:off x="292800" y="1219200"/>
            <a:ext cx="8622900" cy="3382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2"/>
              </a:buClr>
              <a:buSzPts val="6400"/>
              <a:buNone/>
              <a:defRPr sz="6400">
                <a:solidFill>
                  <a:schemeClr val="lt2"/>
                </a:solidFill>
              </a:defRPr>
            </a:lvl1pPr>
            <a:lvl2pPr lvl="1" rtl="0" algn="l">
              <a:lnSpc>
                <a:spcPct val="100000"/>
              </a:lnSpc>
              <a:spcBef>
                <a:spcPts val="0"/>
              </a:spcBef>
              <a:spcAft>
                <a:spcPts val="0"/>
              </a:spcAft>
              <a:buClr>
                <a:schemeClr val="lt2"/>
              </a:buClr>
              <a:buSzPts val="6400"/>
              <a:buNone/>
              <a:defRPr sz="6400">
                <a:solidFill>
                  <a:schemeClr val="lt2"/>
                </a:solidFill>
              </a:defRPr>
            </a:lvl2pPr>
            <a:lvl3pPr lvl="2" rtl="0" algn="l">
              <a:lnSpc>
                <a:spcPct val="100000"/>
              </a:lnSpc>
              <a:spcBef>
                <a:spcPts val="0"/>
              </a:spcBef>
              <a:spcAft>
                <a:spcPts val="0"/>
              </a:spcAft>
              <a:buClr>
                <a:schemeClr val="lt2"/>
              </a:buClr>
              <a:buSzPts val="6400"/>
              <a:buNone/>
              <a:defRPr sz="6400">
                <a:solidFill>
                  <a:schemeClr val="lt2"/>
                </a:solidFill>
              </a:defRPr>
            </a:lvl3pPr>
            <a:lvl4pPr lvl="3" rtl="0" algn="l">
              <a:lnSpc>
                <a:spcPct val="100000"/>
              </a:lnSpc>
              <a:spcBef>
                <a:spcPts val="0"/>
              </a:spcBef>
              <a:spcAft>
                <a:spcPts val="0"/>
              </a:spcAft>
              <a:buClr>
                <a:schemeClr val="lt2"/>
              </a:buClr>
              <a:buSzPts val="6400"/>
              <a:buNone/>
              <a:defRPr sz="6400">
                <a:solidFill>
                  <a:schemeClr val="lt2"/>
                </a:solidFill>
              </a:defRPr>
            </a:lvl4pPr>
            <a:lvl5pPr lvl="4" rtl="0" algn="l">
              <a:lnSpc>
                <a:spcPct val="100000"/>
              </a:lnSpc>
              <a:spcBef>
                <a:spcPts val="0"/>
              </a:spcBef>
              <a:spcAft>
                <a:spcPts val="0"/>
              </a:spcAft>
              <a:buClr>
                <a:schemeClr val="lt2"/>
              </a:buClr>
              <a:buSzPts val="6400"/>
              <a:buNone/>
              <a:defRPr sz="6400">
                <a:solidFill>
                  <a:schemeClr val="lt2"/>
                </a:solidFill>
              </a:defRPr>
            </a:lvl5pPr>
            <a:lvl6pPr lvl="5" rtl="0" algn="l">
              <a:lnSpc>
                <a:spcPct val="100000"/>
              </a:lnSpc>
              <a:spcBef>
                <a:spcPts val="0"/>
              </a:spcBef>
              <a:spcAft>
                <a:spcPts val="0"/>
              </a:spcAft>
              <a:buClr>
                <a:schemeClr val="lt2"/>
              </a:buClr>
              <a:buSzPts val="6400"/>
              <a:buNone/>
              <a:defRPr sz="6400">
                <a:solidFill>
                  <a:schemeClr val="lt2"/>
                </a:solidFill>
              </a:defRPr>
            </a:lvl6pPr>
            <a:lvl7pPr lvl="6" rtl="0" algn="l">
              <a:lnSpc>
                <a:spcPct val="100000"/>
              </a:lnSpc>
              <a:spcBef>
                <a:spcPts val="0"/>
              </a:spcBef>
              <a:spcAft>
                <a:spcPts val="0"/>
              </a:spcAft>
              <a:buClr>
                <a:schemeClr val="lt2"/>
              </a:buClr>
              <a:buSzPts val="6400"/>
              <a:buNone/>
              <a:defRPr sz="6400">
                <a:solidFill>
                  <a:schemeClr val="lt2"/>
                </a:solidFill>
              </a:defRPr>
            </a:lvl7pPr>
            <a:lvl8pPr lvl="7" rtl="0" algn="l">
              <a:lnSpc>
                <a:spcPct val="100000"/>
              </a:lnSpc>
              <a:spcBef>
                <a:spcPts val="0"/>
              </a:spcBef>
              <a:spcAft>
                <a:spcPts val="0"/>
              </a:spcAft>
              <a:buClr>
                <a:schemeClr val="lt2"/>
              </a:buClr>
              <a:buSzPts val="6400"/>
              <a:buNone/>
              <a:defRPr sz="6400">
                <a:solidFill>
                  <a:schemeClr val="lt2"/>
                </a:solidFill>
              </a:defRPr>
            </a:lvl8pPr>
            <a:lvl9pPr lvl="8" rtl="0" algn="l">
              <a:lnSpc>
                <a:spcPct val="100000"/>
              </a:lnSpc>
              <a:spcBef>
                <a:spcPts val="0"/>
              </a:spcBef>
              <a:spcAft>
                <a:spcPts val="0"/>
              </a:spcAft>
              <a:buClr>
                <a:schemeClr val="lt2"/>
              </a:buClr>
              <a:buSzPts val="6400"/>
              <a:buNone/>
              <a:defRPr sz="6400">
                <a:solidFill>
                  <a:schemeClr val="lt2"/>
                </a:solidFill>
              </a:defRPr>
            </a:lvl9pPr>
          </a:lstStyle>
          <a:p/>
        </p:txBody>
      </p:sp>
      <p:sp>
        <p:nvSpPr>
          <p:cNvPr id="152" name="Google Shape;152;g431eacb92094ce4e_1783"/>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53" name="Google Shape;153;g431eacb92094ce4e_1783"/>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lt2"/>
                </a:solidFill>
                <a:latin typeface="Roboto"/>
                <a:ea typeface="Roboto"/>
                <a:cs typeface="Roboto"/>
                <a:sym typeface="Roboto"/>
              </a:rPr>
              <a:t>Gehl</a:t>
            </a:r>
            <a:r>
              <a:rPr b="0" i="0" lang="da-DK" sz="800" u="none" cap="none" strike="noStrike">
                <a:solidFill>
                  <a:schemeClr val="lt2"/>
                </a:solidFill>
                <a:latin typeface="Roboto"/>
                <a:ea typeface="Roboto"/>
                <a:cs typeface="Roboto"/>
                <a:sym typeface="Roboto"/>
              </a:rPr>
              <a:t>  —  Making Cities for People</a:t>
            </a:r>
            <a:endParaRPr b="0" i="0" sz="800" u="none" cap="none" strike="noStrike">
              <a:solidFill>
                <a:schemeClr val="lt2"/>
              </a:solidFill>
              <a:latin typeface="Roboto"/>
              <a:ea typeface="Roboto"/>
              <a:cs typeface="Roboto"/>
              <a:sym typeface="Roboto"/>
            </a:endParaRPr>
          </a:p>
        </p:txBody>
      </p:sp>
      <p:sp>
        <p:nvSpPr>
          <p:cNvPr id="154" name="Google Shape;154;g431eacb92094ce4e_1783"/>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2"/>
              </a:buClr>
              <a:buSzPts val="900"/>
              <a:buNone/>
              <a:defRPr b="1" sz="900">
                <a:solidFill>
                  <a:schemeClr val="lt2"/>
                </a:solidFill>
              </a:defRPr>
            </a:lvl1pPr>
            <a:lvl2pPr lvl="1" rtl="0" algn="l">
              <a:lnSpc>
                <a:spcPct val="115000"/>
              </a:lnSpc>
              <a:spcBef>
                <a:spcPts val="800"/>
              </a:spcBef>
              <a:spcAft>
                <a:spcPts val="0"/>
              </a:spcAft>
              <a:buClr>
                <a:schemeClr val="lt2"/>
              </a:buClr>
              <a:buSzPts val="900"/>
              <a:buNone/>
              <a:defRPr b="1" sz="900">
                <a:solidFill>
                  <a:schemeClr val="lt2"/>
                </a:solidFill>
              </a:defRPr>
            </a:lvl2pPr>
            <a:lvl3pPr lvl="2" rtl="0" algn="l">
              <a:lnSpc>
                <a:spcPct val="115000"/>
              </a:lnSpc>
              <a:spcBef>
                <a:spcPts val="800"/>
              </a:spcBef>
              <a:spcAft>
                <a:spcPts val="0"/>
              </a:spcAft>
              <a:buClr>
                <a:schemeClr val="lt2"/>
              </a:buClr>
              <a:buSzPts val="900"/>
              <a:buNone/>
              <a:defRPr b="1" sz="900">
                <a:solidFill>
                  <a:schemeClr val="lt2"/>
                </a:solidFill>
              </a:defRPr>
            </a:lvl3pPr>
            <a:lvl4pPr lvl="3" rtl="0" algn="l">
              <a:lnSpc>
                <a:spcPct val="115000"/>
              </a:lnSpc>
              <a:spcBef>
                <a:spcPts val="800"/>
              </a:spcBef>
              <a:spcAft>
                <a:spcPts val="0"/>
              </a:spcAft>
              <a:buClr>
                <a:schemeClr val="lt2"/>
              </a:buClr>
              <a:buSzPts val="900"/>
              <a:buNone/>
              <a:defRPr b="1" sz="900">
                <a:solidFill>
                  <a:schemeClr val="lt2"/>
                </a:solidFill>
              </a:defRPr>
            </a:lvl4pPr>
            <a:lvl5pPr lvl="4" rtl="0" algn="l">
              <a:lnSpc>
                <a:spcPct val="115000"/>
              </a:lnSpc>
              <a:spcBef>
                <a:spcPts val="800"/>
              </a:spcBef>
              <a:spcAft>
                <a:spcPts val="0"/>
              </a:spcAft>
              <a:buClr>
                <a:schemeClr val="lt2"/>
              </a:buClr>
              <a:buSzPts val="900"/>
              <a:buNone/>
              <a:defRPr b="1" sz="900">
                <a:solidFill>
                  <a:schemeClr val="lt2"/>
                </a:solidFill>
              </a:defRPr>
            </a:lvl5pPr>
            <a:lvl6pPr lvl="5" rtl="0" algn="l">
              <a:lnSpc>
                <a:spcPct val="115000"/>
              </a:lnSpc>
              <a:spcBef>
                <a:spcPts val="800"/>
              </a:spcBef>
              <a:spcAft>
                <a:spcPts val="0"/>
              </a:spcAft>
              <a:buClr>
                <a:schemeClr val="lt2"/>
              </a:buClr>
              <a:buSzPts val="900"/>
              <a:buNone/>
              <a:defRPr b="1" sz="900">
                <a:solidFill>
                  <a:schemeClr val="lt2"/>
                </a:solidFill>
              </a:defRPr>
            </a:lvl6pPr>
            <a:lvl7pPr lvl="6" rtl="0" algn="l">
              <a:lnSpc>
                <a:spcPct val="115000"/>
              </a:lnSpc>
              <a:spcBef>
                <a:spcPts val="800"/>
              </a:spcBef>
              <a:spcAft>
                <a:spcPts val="0"/>
              </a:spcAft>
              <a:buClr>
                <a:schemeClr val="lt2"/>
              </a:buClr>
              <a:buSzPts val="900"/>
              <a:buNone/>
              <a:defRPr b="1" sz="900">
                <a:solidFill>
                  <a:schemeClr val="lt2"/>
                </a:solidFill>
              </a:defRPr>
            </a:lvl7pPr>
            <a:lvl8pPr lvl="7" rtl="0" algn="l">
              <a:lnSpc>
                <a:spcPct val="115000"/>
              </a:lnSpc>
              <a:spcBef>
                <a:spcPts val="800"/>
              </a:spcBef>
              <a:spcAft>
                <a:spcPts val="0"/>
              </a:spcAft>
              <a:buClr>
                <a:schemeClr val="lt2"/>
              </a:buClr>
              <a:buSzPts val="900"/>
              <a:buNone/>
              <a:defRPr b="1" sz="900">
                <a:solidFill>
                  <a:schemeClr val="lt2"/>
                </a:solidFill>
              </a:defRPr>
            </a:lvl8pPr>
            <a:lvl9pPr lvl="8" rtl="0" algn="l">
              <a:lnSpc>
                <a:spcPct val="115000"/>
              </a:lnSpc>
              <a:spcBef>
                <a:spcPts val="800"/>
              </a:spcBef>
              <a:spcAft>
                <a:spcPts val="800"/>
              </a:spcAft>
              <a:buClr>
                <a:schemeClr val="lt2"/>
              </a:buClr>
              <a:buSzPts val="900"/>
              <a:buNone/>
              <a:defRPr b="1" sz="900">
                <a:solidFill>
                  <a:schemeClr val="lt2"/>
                </a:solidFill>
              </a:defRPr>
            </a:lvl9pPr>
          </a:lstStyle>
          <a:p/>
        </p:txBody>
      </p:sp>
      <p:sp>
        <p:nvSpPr>
          <p:cNvPr id="155" name="Google Shape;155;g431eacb92094ce4e_1783"/>
          <p:cNvSpPr txBox="1"/>
          <p:nvPr/>
        </p:nvSpPr>
        <p:spPr>
          <a:xfrm>
            <a:off x="9208267" y="6425100"/>
            <a:ext cx="2386500" cy="146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lt2"/>
                </a:solidFill>
                <a:latin typeface="Roboto"/>
                <a:ea typeface="Roboto"/>
                <a:cs typeface="Roboto"/>
                <a:sym typeface="Roboto"/>
              </a:rPr>
              <a:t>Review boards - Nyt bystrategisk tiltag</a:t>
            </a:r>
            <a:endParaRPr b="0" i="0" sz="800" u="none" cap="none" strike="noStrike">
              <a:solidFill>
                <a:schemeClr val="lt2"/>
              </a:solidFill>
              <a:latin typeface="Roboto"/>
              <a:ea typeface="Roboto"/>
              <a:cs typeface="Roboto"/>
              <a:sym typeface="Robo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6" name="Shape 156"/>
        <p:cNvGrpSpPr/>
        <p:nvPr/>
      </p:nvGrpSpPr>
      <p:grpSpPr>
        <a:xfrm>
          <a:off x="0" y="0"/>
          <a:ext cx="0" cy="0"/>
          <a:chOff x="0" y="0"/>
          <a:chExt cx="0" cy="0"/>
        </a:xfrm>
      </p:grpSpPr>
      <p:sp>
        <p:nvSpPr>
          <p:cNvPr id="157" name="Google Shape;157;g431eacb92094ce4e_1789"/>
          <p:cNvSpPr txBox="1"/>
          <p:nvPr>
            <p:ph type="title"/>
          </p:nvPr>
        </p:nvSpPr>
        <p:spPr>
          <a:xfrm>
            <a:off x="1283333" y="2867800"/>
            <a:ext cx="9613200" cy="11223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58" name="Google Shape;158;g431eacb92094ce4e_1789"/>
          <p:cNvSpPr txBox="1"/>
          <p:nvPr>
            <p:ph idx="12" type="sldNum"/>
          </p:nvPr>
        </p:nvSpPr>
        <p:spPr>
          <a:xfrm>
            <a:off x="115946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59" name="Google Shape;159;g431eacb92094ce4e_1789"/>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
        <p:nvSpPr>
          <p:cNvPr id="160" name="Google Shape;160;g431eacb92094ce4e_1789"/>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4">
    <p:spTree>
      <p:nvGrpSpPr>
        <p:cNvPr id="161" name="Shape 161"/>
        <p:cNvGrpSpPr/>
        <p:nvPr/>
      </p:nvGrpSpPr>
      <p:grpSpPr>
        <a:xfrm>
          <a:off x="0" y="0"/>
          <a:ext cx="0" cy="0"/>
          <a:chOff x="0" y="0"/>
          <a:chExt cx="0" cy="0"/>
        </a:xfrm>
      </p:grpSpPr>
      <p:sp>
        <p:nvSpPr>
          <p:cNvPr id="162" name="Google Shape;162;g431eacb92094ce4e_1794"/>
          <p:cNvSpPr txBox="1"/>
          <p:nvPr>
            <p:ph type="title"/>
          </p:nvPr>
        </p:nvSpPr>
        <p:spPr>
          <a:xfrm>
            <a:off x="292800" y="1219200"/>
            <a:ext cx="3333300" cy="1007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35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63" name="Google Shape;163;g431eacb92094ce4e_1794"/>
          <p:cNvSpPr txBox="1"/>
          <p:nvPr>
            <p:ph idx="1" type="body"/>
          </p:nvPr>
        </p:nvSpPr>
        <p:spPr>
          <a:xfrm>
            <a:off x="292800" y="2731000"/>
            <a:ext cx="3669600" cy="24384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chemeClr val="lt1"/>
              </a:buClr>
              <a:buSzPts val="1300"/>
              <a:buChar char="●"/>
              <a:defRPr sz="1300"/>
            </a:lvl1pPr>
            <a:lvl2pPr indent="-311150" lvl="1" marL="914400" rtl="0" algn="l">
              <a:lnSpc>
                <a:spcPct val="115000"/>
              </a:lnSpc>
              <a:spcBef>
                <a:spcPts val="800"/>
              </a:spcBef>
              <a:spcAft>
                <a:spcPts val="0"/>
              </a:spcAft>
              <a:buSzPts val="1300"/>
              <a:buChar char="●"/>
              <a:defRPr/>
            </a:lvl2pPr>
            <a:lvl3pPr indent="-311150" lvl="2" marL="1371600" rtl="0" algn="l">
              <a:lnSpc>
                <a:spcPct val="115000"/>
              </a:lnSpc>
              <a:spcBef>
                <a:spcPts val="800"/>
              </a:spcBef>
              <a:spcAft>
                <a:spcPts val="0"/>
              </a:spcAft>
              <a:buSzPts val="1300"/>
              <a:buChar char="●"/>
              <a:defRPr/>
            </a:lvl3pPr>
            <a:lvl4pPr indent="-311150" lvl="3" marL="1828800" rtl="0" algn="l">
              <a:lnSpc>
                <a:spcPct val="115000"/>
              </a:lnSpc>
              <a:spcBef>
                <a:spcPts val="800"/>
              </a:spcBef>
              <a:spcAft>
                <a:spcPts val="0"/>
              </a:spcAft>
              <a:buSzPts val="1300"/>
              <a:buChar char="●"/>
              <a:defRPr/>
            </a:lvl4pPr>
            <a:lvl5pPr indent="-311150" lvl="4" marL="2286000" rtl="0" algn="l">
              <a:lnSpc>
                <a:spcPct val="115000"/>
              </a:lnSpc>
              <a:spcBef>
                <a:spcPts val="800"/>
              </a:spcBef>
              <a:spcAft>
                <a:spcPts val="0"/>
              </a:spcAft>
              <a:buSzPts val="1300"/>
              <a:buChar char="●"/>
              <a:defRPr/>
            </a:lvl5pPr>
            <a:lvl6pPr indent="-311150" lvl="5" marL="2743200" rtl="0" algn="l">
              <a:lnSpc>
                <a:spcPct val="115000"/>
              </a:lnSpc>
              <a:spcBef>
                <a:spcPts val="800"/>
              </a:spcBef>
              <a:spcAft>
                <a:spcPts val="0"/>
              </a:spcAft>
              <a:buSzPts val="1300"/>
              <a:buChar char="●"/>
              <a:defRPr/>
            </a:lvl6pPr>
            <a:lvl7pPr indent="-311150" lvl="6" marL="3200400" rtl="0" algn="l">
              <a:lnSpc>
                <a:spcPct val="115000"/>
              </a:lnSpc>
              <a:spcBef>
                <a:spcPts val="800"/>
              </a:spcBef>
              <a:spcAft>
                <a:spcPts val="0"/>
              </a:spcAft>
              <a:buSzPts val="1300"/>
              <a:buChar char="●"/>
              <a:defRPr/>
            </a:lvl7pPr>
            <a:lvl8pPr indent="-311150" lvl="7" marL="3657600" rtl="0" algn="l">
              <a:lnSpc>
                <a:spcPct val="115000"/>
              </a:lnSpc>
              <a:spcBef>
                <a:spcPts val="800"/>
              </a:spcBef>
              <a:spcAft>
                <a:spcPts val="0"/>
              </a:spcAft>
              <a:buSzPts val="1300"/>
              <a:buChar char="●"/>
              <a:defRPr/>
            </a:lvl8pPr>
            <a:lvl9pPr indent="-311150" lvl="8" marL="4114800" rtl="0" algn="l">
              <a:lnSpc>
                <a:spcPct val="115000"/>
              </a:lnSpc>
              <a:spcBef>
                <a:spcPts val="800"/>
              </a:spcBef>
              <a:spcAft>
                <a:spcPts val="800"/>
              </a:spcAft>
              <a:buSzPts val="1300"/>
              <a:buChar char="●"/>
              <a:defRPr/>
            </a:lvl9pPr>
          </a:lstStyle>
          <a:p/>
        </p:txBody>
      </p:sp>
      <p:sp>
        <p:nvSpPr>
          <p:cNvPr id="164" name="Google Shape;164;g431eacb92094ce4e_1794"/>
          <p:cNvSpPr txBox="1"/>
          <p:nvPr>
            <p:ph idx="2" type="subTitle"/>
          </p:nvPr>
        </p:nvSpPr>
        <p:spPr>
          <a:xfrm>
            <a:off x="292800" y="861800"/>
            <a:ext cx="3333300" cy="2583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1300"/>
              <a:buNone/>
              <a:defRPr b="1" sz="1600">
                <a:solidFill>
                  <a:schemeClr val="lt1"/>
                </a:solidFill>
              </a:defRPr>
            </a:lvl1pPr>
            <a:lvl2pPr lvl="1" rtl="0" algn="l">
              <a:lnSpc>
                <a:spcPct val="115000"/>
              </a:lnSpc>
              <a:spcBef>
                <a:spcPts val="800"/>
              </a:spcBef>
              <a:spcAft>
                <a:spcPts val="0"/>
              </a:spcAft>
              <a:buSzPts val="1300"/>
              <a:buNone/>
              <a:defRPr b="1" sz="1600"/>
            </a:lvl2pPr>
            <a:lvl3pPr lvl="2" rtl="0" algn="l">
              <a:lnSpc>
                <a:spcPct val="115000"/>
              </a:lnSpc>
              <a:spcBef>
                <a:spcPts val="800"/>
              </a:spcBef>
              <a:spcAft>
                <a:spcPts val="0"/>
              </a:spcAft>
              <a:buSzPts val="1300"/>
              <a:buNone/>
              <a:defRPr b="1" sz="1600"/>
            </a:lvl3pPr>
            <a:lvl4pPr lvl="3" rtl="0" algn="l">
              <a:lnSpc>
                <a:spcPct val="115000"/>
              </a:lnSpc>
              <a:spcBef>
                <a:spcPts val="800"/>
              </a:spcBef>
              <a:spcAft>
                <a:spcPts val="0"/>
              </a:spcAft>
              <a:buSzPts val="1300"/>
              <a:buNone/>
              <a:defRPr b="1" sz="1600"/>
            </a:lvl4pPr>
            <a:lvl5pPr lvl="4" rtl="0" algn="l">
              <a:lnSpc>
                <a:spcPct val="115000"/>
              </a:lnSpc>
              <a:spcBef>
                <a:spcPts val="800"/>
              </a:spcBef>
              <a:spcAft>
                <a:spcPts val="0"/>
              </a:spcAft>
              <a:buSzPts val="1300"/>
              <a:buNone/>
              <a:defRPr b="1" sz="1600"/>
            </a:lvl5pPr>
            <a:lvl6pPr lvl="5" rtl="0" algn="l">
              <a:lnSpc>
                <a:spcPct val="115000"/>
              </a:lnSpc>
              <a:spcBef>
                <a:spcPts val="800"/>
              </a:spcBef>
              <a:spcAft>
                <a:spcPts val="0"/>
              </a:spcAft>
              <a:buSzPts val="1300"/>
              <a:buNone/>
              <a:defRPr b="1" sz="1600"/>
            </a:lvl6pPr>
            <a:lvl7pPr lvl="6" rtl="0" algn="l">
              <a:lnSpc>
                <a:spcPct val="115000"/>
              </a:lnSpc>
              <a:spcBef>
                <a:spcPts val="800"/>
              </a:spcBef>
              <a:spcAft>
                <a:spcPts val="0"/>
              </a:spcAft>
              <a:buSzPts val="1300"/>
              <a:buNone/>
              <a:defRPr b="1" sz="1600"/>
            </a:lvl7pPr>
            <a:lvl8pPr lvl="7" rtl="0" algn="l">
              <a:lnSpc>
                <a:spcPct val="115000"/>
              </a:lnSpc>
              <a:spcBef>
                <a:spcPts val="800"/>
              </a:spcBef>
              <a:spcAft>
                <a:spcPts val="0"/>
              </a:spcAft>
              <a:buSzPts val="1300"/>
              <a:buNone/>
              <a:defRPr b="1" sz="1600"/>
            </a:lvl8pPr>
            <a:lvl9pPr lvl="8" rtl="0" algn="l">
              <a:lnSpc>
                <a:spcPct val="115000"/>
              </a:lnSpc>
              <a:spcBef>
                <a:spcPts val="800"/>
              </a:spcBef>
              <a:spcAft>
                <a:spcPts val="800"/>
              </a:spcAft>
              <a:buSzPts val="1300"/>
              <a:buNone/>
              <a:defRPr b="1" sz="1600"/>
            </a:lvl9pPr>
          </a:lstStyle>
          <a:p/>
        </p:txBody>
      </p:sp>
      <p:sp>
        <p:nvSpPr>
          <p:cNvPr id="165" name="Google Shape;165;g431eacb92094ce4e_1794"/>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66" name="Google Shape;166;g431eacb92094ce4e_1794"/>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
        <p:nvSpPr>
          <p:cNvPr id="167" name="Google Shape;167;g431eacb92094ce4e_1794"/>
          <p:cNvSpPr txBox="1"/>
          <p:nvPr>
            <p:ph idx="3"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168" name="Shape 168"/>
        <p:cNvGrpSpPr/>
        <p:nvPr/>
      </p:nvGrpSpPr>
      <p:grpSpPr>
        <a:xfrm>
          <a:off x="0" y="0"/>
          <a:ext cx="0" cy="0"/>
          <a:chOff x="0" y="0"/>
          <a:chExt cx="0" cy="0"/>
        </a:xfrm>
      </p:grpSpPr>
      <p:sp>
        <p:nvSpPr>
          <p:cNvPr id="169" name="Google Shape;169;g431eacb92094ce4e_1801"/>
          <p:cNvSpPr txBox="1"/>
          <p:nvPr>
            <p:ph type="title"/>
          </p:nvPr>
        </p:nvSpPr>
        <p:spPr>
          <a:xfrm>
            <a:off x="292800" y="1219200"/>
            <a:ext cx="7632000" cy="3382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6400"/>
              <a:buNone/>
              <a:defRPr sz="6400"/>
            </a:lvl1pPr>
            <a:lvl2pPr lvl="1" rtl="0" algn="l">
              <a:lnSpc>
                <a:spcPct val="100000"/>
              </a:lnSpc>
              <a:spcBef>
                <a:spcPts val="0"/>
              </a:spcBef>
              <a:spcAft>
                <a:spcPts val="0"/>
              </a:spcAft>
              <a:buSzPts val="6400"/>
              <a:buNone/>
              <a:defRPr sz="6400"/>
            </a:lvl2pPr>
            <a:lvl3pPr lvl="2" rtl="0" algn="l">
              <a:lnSpc>
                <a:spcPct val="100000"/>
              </a:lnSpc>
              <a:spcBef>
                <a:spcPts val="0"/>
              </a:spcBef>
              <a:spcAft>
                <a:spcPts val="0"/>
              </a:spcAft>
              <a:buSzPts val="6400"/>
              <a:buNone/>
              <a:defRPr sz="6400"/>
            </a:lvl3pPr>
            <a:lvl4pPr lvl="3" rtl="0" algn="l">
              <a:lnSpc>
                <a:spcPct val="100000"/>
              </a:lnSpc>
              <a:spcBef>
                <a:spcPts val="0"/>
              </a:spcBef>
              <a:spcAft>
                <a:spcPts val="0"/>
              </a:spcAft>
              <a:buSzPts val="6400"/>
              <a:buNone/>
              <a:defRPr sz="6400"/>
            </a:lvl4pPr>
            <a:lvl5pPr lvl="4" rtl="0" algn="l">
              <a:lnSpc>
                <a:spcPct val="100000"/>
              </a:lnSpc>
              <a:spcBef>
                <a:spcPts val="0"/>
              </a:spcBef>
              <a:spcAft>
                <a:spcPts val="0"/>
              </a:spcAft>
              <a:buSzPts val="6400"/>
              <a:buNone/>
              <a:defRPr sz="6400"/>
            </a:lvl5pPr>
            <a:lvl6pPr lvl="5" rtl="0" algn="l">
              <a:lnSpc>
                <a:spcPct val="100000"/>
              </a:lnSpc>
              <a:spcBef>
                <a:spcPts val="0"/>
              </a:spcBef>
              <a:spcAft>
                <a:spcPts val="0"/>
              </a:spcAft>
              <a:buSzPts val="6400"/>
              <a:buNone/>
              <a:defRPr sz="6400"/>
            </a:lvl6pPr>
            <a:lvl7pPr lvl="6" rtl="0" algn="l">
              <a:lnSpc>
                <a:spcPct val="100000"/>
              </a:lnSpc>
              <a:spcBef>
                <a:spcPts val="0"/>
              </a:spcBef>
              <a:spcAft>
                <a:spcPts val="0"/>
              </a:spcAft>
              <a:buSzPts val="6400"/>
              <a:buNone/>
              <a:defRPr sz="6400"/>
            </a:lvl7pPr>
            <a:lvl8pPr lvl="7" rtl="0" algn="l">
              <a:lnSpc>
                <a:spcPct val="100000"/>
              </a:lnSpc>
              <a:spcBef>
                <a:spcPts val="0"/>
              </a:spcBef>
              <a:spcAft>
                <a:spcPts val="0"/>
              </a:spcAft>
              <a:buSzPts val="6400"/>
              <a:buNone/>
              <a:defRPr sz="6400"/>
            </a:lvl8pPr>
            <a:lvl9pPr lvl="8" rtl="0" algn="l">
              <a:lnSpc>
                <a:spcPct val="100000"/>
              </a:lnSpc>
              <a:spcBef>
                <a:spcPts val="0"/>
              </a:spcBef>
              <a:spcAft>
                <a:spcPts val="0"/>
              </a:spcAft>
              <a:buSzPts val="6400"/>
              <a:buNone/>
              <a:defRPr sz="6400"/>
            </a:lvl9pPr>
          </a:lstStyle>
          <a:p/>
        </p:txBody>
      </p:sp>
      <p:sp>
        <p:nvSpPr>
          <p:cNvPr id="170" name="Google Shape;170;g431eacb92094ce4e_1801"/>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71" name="Google Shape;171;g431eacb92094ce4e_1801"/>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
        <p:nvSpPr>
          <p:cNvPr id="172" name="Google Shape;172;g431eacb92094ce4e_1801"/>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bg>
      <p:bgPr>
        <a:solidFill>
          <a:schemeClr val="dk1"/>
        </a:solidFill>
      </p:bgPr>
    </p:bg>
    <p:spTree>
      <p:nvGrpSpPr>
        <p:cNvPr id="173" name="Shape 173"/>
        <p:cNvGrpSpPr/>
        <p:nvPr/>
      </p:nvGrpSpPr>
      <p:grpSpPr>
        <a:xfrm>
          <a:off x="0" y="0"/>
          <a:ext cx="0" cy="0"/>
          <a:chOff x="0" y="0"/>
          <a:chExt cx="0" cy="0"/>
        </a:xfrm>
      </p:grpSpPr>
      <p:sp>
        <p:nvSpPr>
          <p:cNvPr id="174" name="Google Shape;174;g431eacb92094ce4e_1806"/>
          <p:cNvSpPr txBox="1"/>
          <p:nvPr>
            <p:ph type="title"/>
          </p:nvPr>
        </p:nvSpPr>
        <p:spPr>
          <a:xfrm>
            <a:off x="292800" y="1219200"/>
            <a:ext cx="8622900" cy="3382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2"/>
              </a:buClr>
              <a:buSzPts val="6400"/>
              <a:buNone/>
              <a:defRPr sz="6400">
                <a:solidFill>
                  <a:schemeClr val="lt2"/>
                </a:solidFill>
              </a:defRPr>
            </a:lvl1pPr>
            <a:lvl2pPr lvl="1" rtl="0" algn="l">
              <a:lnSpc>
                <a:spcPct val="100000"/>
              </a:lnSpc>
              <a:spcBef>
                <a:spcPts val="0"/>
              </a:spcBef>
              <a:spcAft>
                <a:spcPts val="0"/>
              </a:spcAft>
              <a:buClr>
                <a:schemeClr val="lt2"/>
              </a:buClr>
              <a:buSzPts val="6400"/>
              <a:buNone/>
              <a:defRPr sz="6400">
                <a:solidFill>
                  <a:schemeClr val="lt2"/>
                </a:solidFill>
              </a:defRPr>
            </a:lvl2pPr>
            <a:lvl3pPr lvl="2" rtl="0" algn="l">
              <a:lnSpc>
                <a:spcPct val="100000"/>
              </a:lnSpc>
              <a:spcBef>
                <a:spcPts val="0"/>
              </a:spcBef>
              <a:spcAft>
                <a:spcPts val="0"/>
              </a:spcAft>
              <a:buClr>
                <a:schemeClr val="lt2"/>
              </a:buClr>
              <a:buSzPts val="6400"/>
              <a:buNone/>
              <a:defRPr sz="6400">
                <a:solidFill>
                  <a:schemeClr val="lt2"/>
                </a:solidFill>
              </a:defRPr>
            </a:lvl3pPr>
            <a:lvl4pPr lvl="3" rtl="0" algn="l">
              <a:lnSpc>
                <a:spcPct val="100000"/>
              </a:lnSpc>
              <a:spcBef>
                <a:spcPts val="0"/>
              </a:spcBef>
              <a:spcAft>
                <a:spcPts val="0"/>
              </a:spcAft>
              <a:buClr>
                <a:schemeClr val="lt2"/>
              </a:buClr>
              <a:buSzPts val="6400"/>
              <a:buNone/>
              <a:defRPr sz="6400">
                <a:solidFill>
                  <a:schemeClr val="lt2"/>
                </a:solidFill>
              </a:defRPr>
            </a:lvl4pPr>
            <a:lvl5pPr lvl="4" rtl="0" algn="l">
              <a:lnSpc>
                <a:spcPct val="100000"/>
              </a:lnSpc>
              <a:spcBef>
                <a:spcPts val="0"/>
              </a:spcBef>
              <a:spcAft>
                <a:spcPts val="0"/>
              </a:spcAft>
              <a:buClr>
                <a:schemeClr val="lt2"/>
              </a:buClr>
              <a:buSzPts val="6400"/>
              <a:buNone/>
              <a:defRPr sz="6400">
                <a:solidFill>
                  <a:schemeClr val="lt2"/>
                </a:solidFill>
              </a:defRPr>
            </a:lvl5pPr>
            <a:lvl6pPr lvl="5" rtl="0" algn="l">
              <a:lnSpc>
                <a:spcPct val="100000"/>
              </a:lnSpc>
              <a:spcBef>
                <a:spcPts val="0"/>
              </a:spcBef>
              <a:spcAft>
                <a:spcPts val="0"/>
              </a:spcAft>
              <a:buClr>
                <a:schemeClr val="lt2"/>
              </a:buClr>
              <a:buSzPts val="6400"/>
              <a:buNone/>
              <a:defRPr sz="6400">
                <a:solidFill>
                  <a:schemeClr val="lt2"/>
                </a:solidFill>
              </a:defRPr>
            </a:lvl6pPr>
            <a:lvl7pPr lvl="6" rtl="0" algn="l">
              <a:lnSpc>
                <a:spcPct val="100000"/>
              </a:lnSpc>
              <a:spcBef>
                <a:spcPts val="0"/>
              </a:spcBef>
              <a:spcAft>
                <a:spcPts val="0"/>
              </a:spcAft>
              <a:buClr>
                <a:schemeClr val="lt2"/>
              </a:buClr>
              <a:buSzPts val="6400"/>
              <a:buNone/>
              <a:defRPr sz="6400">
                <a:solidFill>
                  <a:schemeClr val="lt2"/>
                </a:solidFill>
              </a:defRPr>
            </a:lvl7pPr>
            <a:lvl8pPr lvl="7" rtl="0" algn="l">
              <a:lnSpc>
                <a:spcPct val="100000"/>
              </a:lnSpc>
              <a:spcBef>
                <a:spcPts val="0"/>
              </a:spcBef>
              <a:spcAft>
                <a:spcPts val="0"/>
              </a:spcAft>
              <a:buClr>
                <a:schemeClr val="lt2"/>
              </a:buClr>
              <a:buSzPts val="6400"/>
              <a:buNone/>
              <a:defRPr sz="6400">
                <a:solidFill>
                  <a:schemeClr val="lt2"/>
                </a:solidFill>
              </a:defRPr>
            </a:lvl8pPr>
            <a:lvl9pPr lvl="8" rtl="0" algn="l">
              <a:lnSpc>
                <a:spcPct val="100000"/>
              </a:lnSpc>
              <a:spcBef>
                <a:spcPts val="0"/>
              </a:spcBef>
              <a:spcAft>
                <a:spcPts val="0"/>
              </a:spcAft>
              <a:buClr>
                <a:schemeClr val="lt2"/>
              </a:buClr>
              <a:buSzPts val="6400"/>
              <a:buNone/>
              <a:defRPr sz="6400">
                <a:solidFill>
                  <a:schemeClr val="lt2"/>
                </a:solidFill>
              </a:defRPr>
            </a:lvl9pPr>
          </a:lstStyle>
          <a:p/>
        </p:txBody>
      </p:sp>
      <p:sp>
        <p:nvSpPr>
          <p:cNvPr id="175" name="Google Shape;175;g431eacb92094ce4e_1806"/>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76" name="Google Shape;176;g431eacb92094ce4e_1806"/>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lt2"/>
                </a:solidFill>
                <a:latin typeface="Roboto"/>
                <a:ea typeface="Roboto"/>
                <a:cs typeface="Roboto"/>
                <a:sym typeface="Roboto"/>
              </a:rPr>
              <a:t>Gehl</a:t>
            </a:r>
            <a:r>
              <a:rPr b="0" i="0" lang="da-DK" sz="800" u="none" cap="none" strike="noStrike">
                <a:solidFill>
                  <a:schemeClr val="lt2"/>
                </a:solidFill>
                <a:latin typeface="Roboto"/>
                <a:ea typeface="Roboto"/>
                <a:cs typeface="Roboto"/>
                <a:sym typeface="Roboto"/>
              </a:rPr>
              <a:t>  —  Making Cities for People</a:t>
            </a:r>
            <a:endParaRPr b="0" i="0" sz="800" u="none" cap="none" strike="noStrike">
              <a:solidFill>
                <a:schemeClr val="lt2"/>
              </a:solidFill>
              <a:latin typeface="Roboto"/>
              <a:ea typeface="Roboto"/>
              <a:cs typeface="Roboto"/>
              <a:sym typeface="Roboto"/>
            </a:endParaRPr>
          </a:p>
        </p:txBody>
      </p:sp>
      <p:sp>
        <p:nvSpPr>
          <p:cNvPr id="177" name="Google Shape;177;g431eacb92094ce4e_1806"/>
          <p:cNvSpPr txBox="1"/>
          <p:nvPr/>
        </p:nvSpPr>
        <p:spPr>
          <a:xfrm>
            <a:off x="9208267" y="6425100"/>
            <a:ext cx="2386500" cy="146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lt2"/>
                </a:solidFill>
                <a:latin typeface="Roboto"/>
                <a:ea typeface="Roboto"/>
                <a:cs typeface="Roboto"/>
                <a:sym typeface="Roboto"/>
              </a:rPr>
              <a:t>Presentation Title</a:t>
            </a:r>
            <a:endParaRPr b="0" i="0" sz="800" u="none" cap="none" strike="noStrike">
              <a:solidFill>
                <a:schemeClr val="lt2"/>
              </a:solidFill>
              <a:latin typeface="Roboto"/>
              <a:ea typeface="Roboto"/>
              <a:cs typeface="Roboto"/>
              <a:sym typeface="Roboto"/>
            </a:endParaRPr>
          </a:p>
        </p:txBody>
      </p:sp>
      <p:sp>
        <p:nvSpPr>
          <p:cNvPr id="178" name="Google Shape;178;g431eacb92094ce4e_1806"/>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2"/>
              </a:buClr>
              <a:buSzPts val="900"/>
              <a:buNone/>
              <a:defRPr b="1" sz="900">
                <a:solidFill>
                  <a:schemeClr val="lt2"/>
                </a:solidFill>
              </a:defRPr>
            </a:lvl1pPr>
            <a:lvl2pPr lvl="1" rtl="0" algn="l">
              <a:lnSpc>
                <a:spcPct val="115000"/>
              </a:lnSpc>
              <a:spcBef>
                <a:spcPts val="800"/>
              </a:spcBef>
              <a:spcAft>
                <a:spcPts val="0"/>
              </a:spcAft>
              <a:buClr>
                <a:schemeClr val="lt2"/>
              </a:buClr>
              <a:buSzPts val="900"/>
              <a:buNone/>
              <a:defRPr b="1" sz="900">
                <a:solidFill>
                  <a:schemeClr val="lt2"/>
                </a:solidFill>
              </a:defRPr>
            </a:lvl2pPr>
            <a:lvl3pPr lvl="2" rtl="0" algn="l">
              <a:lnSpc>
                <a:spcPct val="115000"/>
              </a:lnSpc>
              <a:spcBef>
                <a:spcPts val="800"/>
              </a:spcBef>
              <a:spcAft>
                <a:spcPts val="0"/>
              </a:spcAft>
              <a:buClr>
                <a:schemeClr val="lt2"/>
              </a:buClr>
              <a:buSzPts val="900"/>
              <a:buNone/>
              <a:defRPr b="1" sz="900">
                <a:solidFill>
                  <a:schemeClr val="lt2"/>
                </a:solidFill>
              </a:defRPr>
            </a:lvl3pPr>
            <a:lvl4pPr lvl="3" rtl="0" algn="l">
              <a:lnSpc>
                <a:spcPct val="115000"/>
              </a:lnSpc>
              <a:spcBef>
                <a:spcPts val="800"/>
              </a:spcBef>
              <a:spcAft>
                <a:spcPts val="0"/>
              </a:spcAft>
              <a:buClr>
                <a:schemeClr val="lt2"/>
              </a:buClr>
              <a:buSzPts val="900"/>
              <a:buNone/>
              <a:defRPr b="1" sz="900">
                <a:solidFill>
                  <a:schemeClr val="lt2"/>
                </a:solidFill>
              </a:defRPr>
            </a:lvl4pPr>
            <a:lvl5pPr lvl="4" rtl="0" algn="l">
              <a:lnSpc>
                <a:spcPct val="115000"/>
              </a:lnSpc>
              <a:spcBef>
                <a:spcPts val="800"/>
              </a:spcBef>
              <a:spcAft>
                <a:spcPts val="0"/>
              </a:spcAft>
              <a:buClr>
                <a:schemeClr val="lt2"/>
              </a:buClr>
              <a:buSzPts val="900"/>
              <a:buNone/>
              <a:defRPr b="1" sz="900">
                <a:solidFill>
                  <a:schemeClr val="lt2"/>
                </a:solidFill>
              </a:defRPr>
            </a:lvl5pPr>
            <a:lvl6pPr lvl="5" rtl="0" algn="l">
              <a:lnSpc>
                <a:spcPct val="115000"/>
              </a:lnSpc>
              <a:spcBef>
                <a:spcPts val="800"/>
              </a:spcBef>
              <a:spcAft>
                <a:spcPts val="0"/>
              </a:spcAft>
              <a:buClr>
                <a:schemeClr val="lt2"/>
              </a:buClr>
              <a:buSzPts val="900"/>
              <a:buNone/>
              <a:defRPr b="1" sz="900">
                <a:solidFill>
                  <a:schemeClr val="lt2"/>
                </a:solidFill>
              </a:defRPr>
            </a:lvl6pPr>
            <a:lvl7pPr lvl="6" rtl="0" algn="l">
              <a:lnSpc>
                <a:spcPct val="115000"/>
              </a:lnSpc>
              <a:spcBef>
                <a:spcPts val="800"/>
              </a:spcBef>
              <a:spcAft>
                <a:spcPts val="0"/>
              </a:spcAft>
              <a:buClr>
                <a:schemeClr val="lt2"/>
              </a:buClr>
              <a:buSzPts val="900"/>
              <a:buNone/>
              <a:defRPr b="1" sz="900">
                <a:solidFill>
                  <a:schemeClr val="lt2"/>
                </a:solidFill>
              </a:defRPr>
            </a:lvl7pPr>
            <a:lvl8pPr lvl="7" rtl="0" algn="l">
              <a:lnSpc>
                <a:spcPct val="115000"/>
              </a:lnSpc>
              <a:spcBef>
                <a:spcPts val="800"/>
              </a:spcBef>
              <a:spcAft>
                <a:spcPts val="0"/>
              </a:spcAft>
              <a:buClr>
                <a:schemeClr val="lt2"/>
              </a:buClr>
              <a:buSzPts val="900"/>
              <a:buNone/>
              <a:defRPr b="1" sz="900">
                <a:solidFill>
                  <a:schemeClr val="lt2"/>
                </a:solidFill>
              </a:defRPr>
            </a:lvl8pPr>
            <a:lvl9pPr lvl="8" rtl="0" algn="l">
              <a:lnSpc>
                <a:spcPct val="115000"/>
              </a:lnSpc>
              <a:spcBef>
                <a:spcPts val="800"/>
              </a:spcBef>
              <a:spcAft>
                <a:spcPts val="800"/>
              </a:spcAft>
              <a:buClr>
                <a:schemeClr val="lt2"/>
              </a:buClr>
              <a:buSzPts val="900"/>
              <a:buNone/>
              <a:defRPr b="1" sz="900">
                <a:solidFill>
                  <a:schemeClr val="lt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p:cSld name="Titel og indholdsobjekt">
    <p:spTree>
      <p:nvGrpSpPr>
        <p:cNvPr id="29" name="Shape 29"/>
        <p:cNvGrpSpPr/>
        <p:nvPr/>
      </p:nvGrpSpPr>
      <p:grpSpPr>
        <a:xfrm>
          <a:off x="0" y="0"/>
          <a:ext cx="0" cy="0"/>
          <a:chOff x="0" y="0"/>
          <a:chExt cx="0" cy="0"/>
        </a:xfrm>
      </p:grpSpPr>
      <p:sp>
        <p:nvSpPr>
          <p:cNvPr id="30" name="Google Shape;30;p17"/>
          <p:cNvSpPr txBox="1"/>
          <p:nvPr>
            <p:ph type="title"/>
          </p:nvPr>
        </p:nvSpPr>
        <p:spPr>
          <a:xfrm>
            <a:off x="838200" y="714778"/>
            <a:ext cx="10515600" cy="1110848"/>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pic>
        <p:nvPicPr>
          <p:cNvPr id="35" name="Google Shape;35;p17"/>
          <p:cNvPicPr preferRelativeResize="0"/>
          <p:nvPr/>
        </p:nvPicPr>
        <p:blipFill rotWithShape="1">
          <a:blip r:embed="rId2">
            <a:alphaModFix/>
          </a:blip>
          <a:srcRect b="0" l="0" r="0" t="0"/>
          <a:stretch/>
        </p:blipFill>
        <p:spPr>
          <a:xfrm>
            <a:off x="11722751" y="275240"/>
            <a:ext cx="203210" cy="23323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79" name="Shape 179"/>
        <p:cNvGrpSpPr/>
        <p:nvPr/>
      </p:nvGrpSpPr>
      <p:grpSpPr>
        <a:xfrm>
          <a:off x="0" y="0"/>
          <a:ext cx="0" cy="0"/>
          <a:chOff x="0" y="0"/>
          <a:chExt cx="0" cy="0"/>
        </a:xfrm>
      </p:grpSpPr>
      <p:sp>
        <p:nvSpPr>
          <p:cNvPr id="180" name="Google Shape;180;g431eacb92094ce4e_1812"/>
          <p:cNvSpPr txBox="1"/>
          <p:nvPr>
            <p:ph idx="1" type="body"/>
          </p:nvPr>
        </p:nvSpPr>
        <p:spPr>
          <a:xfrm>
            <a:off x="292800" y="2731008"/>
            <a:ext cx="3669600" cy="24384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chemeClr val="lt1"/>
              </a:buClr>
              <a:buSzPts val="1300"/>
              <a:buChar char="●"/>
              <a:defRPr/>
            </a:lvl1pPr>
            <a:lvl2pPr indent="-311150" lvl="1" marL="914400" rtl="0" algn="l">
              <a:lnSpc>
                <a:spcPct val="115000"/>
              </a:lnSpc>
              <a:spcBef>
                <a:spcPts val="800"/>
              </a:spcBef>
              <a:spcAft>
                <a:spcPts val="0"/>
              </a:spcAft>
              <a:buClr>
                <a:schemeClr val="lt1"/>
              </a:buClr>
              <a:buSzPts val="1300"/>
              <a:buChar char="●"/>
              <a:defRPr/>
            </a:lvl2pPr>
            <a:lvl3pPr indent="-311150" lvl="2" marL="1371600" rtl="0" algn="l">
              <a:lnSpc>
                <a:spcPct val="115000"/>
              </a:lnSpc>
              <a:spcBef>
                <a:spcPts val="800"/>
              </a:spcBef>
              <a:spcAft>
                <a:spcPts val="0"/>
              </a:spcAft>
              <a:buClr>
                <a:schemeClr val="lt1"/>
              </a:buClr>
              <a:buSzPts val="1300"/>
              <a:buChar char="●"/>
              <a:defRPr/>
            </a:lvl3pPr>
            <a:lvl4pPr indent="-311150" lvl="3" marL="1828800" rtl="0" algn="l">
              <a:lnSpc>
                <a:spcPct val="115000"/>
              </a:lnSpc>
              <a:spcBef>
                <a:spcPts val="800"/>
              </a:spcBef>
              <a:spcAft>
                <a:spcPts val="0"/>
              </a:spcAft>
              <a:buClr>
                <a:schemeClr val="lt1"/>
              </a:buClr>
              <a:buSzPts val="1300"/>
              <a:buChar char="●"/>
              <a:defRPr/>
            </a:lvl4pPr>
            <a:lvl5pPr indent="-311150" lvl="4" marL="2286000" rtl="0" algn="l">
              <a:lnSpc>
                <a:spcPct val="115000"/>
              </a:lnSpc>
              <a:spcBef>
                <a:spcPts val="800"/>
              </a:spcBef>
              <a:spcAft>
                <a:spcPts val="0"/>
              </a:spcAft>
              <a:buClr>
                <a:schemeClr val="lt1"/>
              </a:buClr>
              <a:buSzPts val="1300"/>
              <a:buChar char="●"/>
              <a:defRPr/>
            </a:lvl5pPr>
            <a:lvl6pPr indent="-311150" lvl="5" marL="2743200" rtl="0" algn="l">
              <a:lnSpc>
                <a:spcPct val="115000"/>
              </a:lnSpc>
              <a:spcBef>
                <a:spcPts val="800"/>
              </a:spcBef>
              <a:spcAft>
                <a:spcPts val="0"/>
              </a:spcAft>
              <a:buClr>
                <a:schemeClr val="lt1"/>
              </a:buClr>
              <a:buSzPts val="1300"/>
              <a:buChar char="●"/>
              <a:defRPr/>
            </a:lvl6pPr>
            <a:lvl7pPr indent="-311150" lvl="6" marL="3200400" rtl="0" algn="l">
              <a:lnSpc>
                <a:spcPct val="115000"/>
              </a:lnSpc>
              <a:spcBef>
                <a:spcPts val="800"/>
              </a:spcBef>
              <a:spcAft>
                <a:spcPts val="0"/>
              </a:spcAft>
              <a:buClr>
                <a:schemeClr val="lt1"/>
              </a:buClr>
              <a:buSzPts val="1300"/>
              <a:buChar char="●"/>
              <a:defRPr/>
            </a:lvl7pPr>
            <a:lvl8pPr indent="-311150" lvl="7" marL="3657600" rtl="0" algn="l">
              <a:lnSpc>
                <a:spcPct val="115000"/>
              </a:lnSpc>
              <a:spcBef>
                <a:spcPts val="800"/>
              </a:spcBef>
              <a:spcAft>
                <a:spcPts val="0"/>
              </a:spcAft>
              <a:buClr>
                <a:schemeClr val="lt1"/>
              </a:buClr>
              <a:buSzPts val="1300"/>
              <a:buChar char="●"/>
              <a:defRPr/>
            </a:lvl8pPr>
            <a:lvl9pPr indent="-311150" lvl="8" marL="4114800" rtl="0" algn="l">
              <a:lnSpc>
                <a:spcPct val="115000"/>
              </a:lnSpc>
              <a:spcBef>
                <a:spcPts val="800"/>
              </a:spcBef>
              <a:spcAft>
                <a:spcPts val="800"/>
              </a:spcAft>
              <a:buClr>
                <a:schemeClr val="lt1"/>
              </a:buClr>
              <a:buSzPts val="1300"/>
              <a:buChar char="●"/>
              <a:defRPr/>
            </a:lvl9pPr>
          </a:lstStyle>
          <a:p/>
        </p:txBody>
      </p:sp>
      <p:sp>
        <p:nvSpPr>
          <p:cNvPr id="181" name="Google Shape;181;g431eacb92094ce4e_1812"/>
          <p:cNvSpPr/>
          <p:nvPr/>
        </p:nvSpPr>
        <p:spPr>
          <a:xfrm>
            <a:off x="0" y="0"/>
            <a:ext cx="12192000" cy="6858000"/>
          </a:xfrm>
          <a:prstGeom prst="frame">
            <a:avLst>
              <a:gd fmla="val 1827" name="adj1"/>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 name="Google Shape;182;g431eacb92094ce4e_1812"/>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83" name="Google Shape;183;g431eacb92094ce4e_1812"/>
          <p:cNvSpPr txBox="1"/>
          <p:nvPr/>
        </p:nvSpPr>
        <p:spPr>
          <a:xfrm>
            <a:off x="2928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
        <p:nvSpPr>
          <p:cNvPr id="184" name="Google Shape;184;g431eacb92094ce4e_1812"/>
          <p:cNvSpPr txBox="1"/>
          <p:nvPr>
            <p:ph idx="2"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
        <p:nvSpPr>
          <p:cNvPr id="185" name="Google Shape;185;g431eacb92094ce4e_1812"/>
          <p:cNvSpPr txBox="1"/>
          <p:nvPr>
            <p:ph type="title"/>
          </p:nvPr>
        </p:nvSpPr>
        <p:spPr>
          <a:xfrm>
            <a:off x="292800" y="1219200"/>
            <a:ext cx="3669600" cy="447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35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ONE_COLUMN_TEXT_3">
    <p:spTree>
      <p:nvGrpSpPr>
        <p:cNvPr id="186" name="Shape 186"/>
        <p:cNvGrpSpPr/>
        <p:nvPr/>
      </p:nvGrpSpPr>
      <p:grpSpPr>
        <a:xfrm>
          <a:off x="0" y="0"/>
          <a:ext cx="0" cy="0"/>
          <a:chOff x="0" y="0"/>
          <a:chExt cx="0" cy="0"/>
        </a:xfrm>
      </p:grpSpPr>
      <p:sp>
        <p:nvSpPr>
          <p:cNvPr id="187" name="Google Shape;187;g431eacb92094ce4e_1819"/>
          <p:cNvSpPr txBox="1"/>
          <p:nvPr>
            <p:ph type="title"/>
          </p:nvPr>
        </p:nvSpPr>
        <p:spPr>
          <a:xfrm>
            <a:off x="304800" y="1219200"/>
            <a:ext cx="8610900" cy="1007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3500"/>
              <a:buNone/>
              <a:defRPr sz="6400">
                <a:solidFill>
                  <a:schemeClr val="dk1"/>
                </a:solidFill>
              </a:defRPr>
            </a:lvl1pPr>
            <a:lvl2pPr lvl="1" rtl="0" algn="l">
              <a:lnSpc>
                <a:spcPct val="115000"/>
              </a:lnSpc>
              <a:spcBef>
                <a:spcPts val="2100"/>
              </a:spcBef>
              <a:spcAft>
                <a:spcPts val="0"/>
              </a:spcAft>
              <a:buClr>
                <a:schemeClr val="dk1"/>
              </a:buClr>
              <a:buSzPts val="3200"/>
              <a:buNone/>
              <a:defRPr sz="3200">
                <a:solidFill>
                  <a:schemeClr val="dk1"/>
                </a:solidFill>
              </a:defRPr>
            </a:lvl2pPr>
            <a:lvl3pPr lvl="2" rtl="0" algn="l">
              <a:lnSpc>
                <a:spcPct val="115000"/>
              </a:lnSpc>
              <a:spcBef>
                <a:spcPts val="0"/>
              </a:spcBef>
              <a:spcAft>
                <a:spcPts val="0"/>
              </a:spcAft>
              <a:buClr>
                <a:schemeClr val="dk1"/>
              </a:buClr>
              <a:buSzPts val="3200"/>
              <a:buNone/>
              <a:defRPr sz="3200">
                <a:solidFill>
                  <a:schemeClr val="dk1"/>
                </a:solidFill>
              </a:defRPr>
            </a:lvl3pPr>
            <a:lvl4pPr lvl="3" rtl="0" algn="l">
              <a:lnSpc>
                <a:spcPct val="115000"/>
              </a:lnSpc>
              <a:spcBef>
                <a:spcPts val="0"/>
              </a:spcBef>
              <a:spcAft>
                <a:spcPts val="0"/>
              </a:spcAft>
              <a:buClr>
                <a:schemeClr val="dk1"/>
              </a:buClr>
              <a:buSzPts val="3200"/>
              <a:buNone/>
              <a:defRPr sz="3200">
                <a:solidFill>
                  <a:schemeClr val="dk1"/>
                </a:solidFill>
              </a:defRPr>
            </a:lvl4pPr>
            <a:lvl5pPr lvl="4" rtl="0" algn="l">
              <a:lnSpc>
                <a:spcPct val="115000"/>
              </a:lnSpc>
              <a:spcBef>
                <a:spcPts val="0"/>
              </a:spcBef>
              <a:spcAft>
                <a:spcPts val="0"/>
              </a:spcAft>
              <a:buClr>
                <a:schemeClr val="dk1"/>
              </a:buClr>
              <a:buSzPts val="3200"/>
              <a:buNone/>
              <a:defRPr sz="3200">
                <a:solidFill>
                  <a:schemeClr val="dk1"/>
                </a:solidFill>
              </a:defRPr>
            </a:lvl5pPr>
            <a:lvl6pPr lvl="5" rtl="0" algn="l">
              <a:lnSpc>
                <a:spcPct val="115000"/>
              </a:lnSpc>
              <a:spcBef>
                <a:spcPts val="0"/>
              </a:spcBef>
              <a:spcAft>
                <a:spcPts val="0"/>
              </a:spcAft>
              <a:buClr>
                <a:schemeClr val="dk1"/>
              </a:buClr>
              <a:buSzPts val="3200"/>
              <a:buNone/>
              <a:defRPr sz="3200">
                <a:solidFill>
                  <a:schemeClr val="dk1"/>
                </a:solidFill>
              </a:defRPr>
            </a:lvl6pPr>
            <a:lvl7pPr lvl="6" rtl="0" algn="l">
              <a:lnSpc>
                <a:spcPct val="115000"/>
              </a:lnSpc>
              <a:spcBef>
                <a:spcPts val="0"/>
              </a:spcBef>
              <a:spcAft>
                <a:spcPts val="0"/>
              </a:spcAft>
              <a:buClr>
                <a:schemeClr val="dk1"/>
              </a:buClr>
              <a:buSzPts val="3200"/>
              <a:buNone/>
              <a:defRPr sz="3200">
                <a:solidFill>
                  <a:schemeClr val="dk1"/>
                </a:solidFill>
              </a:defRPr>
            </a:lvl7pPr>
            <a:lvl8pPr lvl="7" rtl="0" algn="l">
              <a:lnSpc>
                <a:spcPct val="115000"/>
              </a:lnSpc>
              <a:spcBef>
                <a:spcPts val="0"/>
              </a:spcBef>
              <a:spcAft>
                <a:spcPts val="0"/>
              </a:spcAft>
              <a:buClr>
                <a:schemeClr val="dk1"/>
              </a:buClr>
              <a:buSzPts val="3200"/>
              <a:buNone/>
              <a:defRPr sz="3200">
                <a:solidFill>
                  <a:schemeClr val="dk1"/>
                </a:solidFill>
              </a:defRPr>
            </a:lvl8pPr>
            <a:lvl9pPr lvl="8" rtl="0" algn="l">
              <a:lnSpc>
                <a:spcPct val="115000"/>
              </a:lnSpc>
              <a:spcBef>
                <a:spcPts val="0"/>
              </a:spcBef>
              <a:spcAft>
                <a:spcPts val="0"/>
              </a:spcAft>
              <a:buClr>
                <a:schemeClr val="dk1"/>
              </a:buClr>
              <a:buSzPts val="3200"/>
              <a:buNone/>
              <a:defRPr sz="3200">
                <a:solidFill>
                  <a:schemeClr val="dk1"/>
                </a:solidFill>
              </a:defRPr>
            </a:lvl9pPr>
          </a:lstStyle>
          <a:p/>
        </p:txBody>
      </p:sp>
      <p:sp>
        <p:nvSpPr>
          <p:cNvPr id="188" name="Google Shape;188;g431eacb92094ce4e_1819"/>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89" name="Google Shape;189;g431eacb92094ce4e_1819"/>
          <p:cNvSpPr txBox="1"/>
          <p:nvPr/>
        </p:nvSpPr>
        <p:spPr>
          <a:xfrm>
            <a:off x="292700" y="6425100"/>
            <a:ext cx="1688400" cy="146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D75356"/>
              </a:buClr>
              <a:buSzPts val="700"/>
              <a:buFont typeface="Arial"/>
              <a:buNone/>
            </a:pPr>
            <a:r>
              <a:rPr b="1" i="0" lang="da-DK" sz="800" u="none" cap="none" strike="noStrike">
                <a:solidFill>
                  <a:schemeClr val="dk1"/>
                </a:solidFill>
                <a:latin typeface="Roboto"/>
                <a:ea typeface="Roboto"/>
                <a:cs typeface="Roboto"/>
                <a:sym typeface="Roboto"/>
              </a:rPr>
              <a:t>Gehl</a:t>
            </a:r>
            <a:r>
              <a:rPr b="0" i="0" lang="da-DK" sz="800" u="none" cap="none" strike="noStrike">
                <a:solidFill>
                  <a:schemeClr val="dk1"/>
                </a:solidFill>
                <a:latin typeface="Roboto"/>
                <a:ea typeface="Roboto"/>
                <a:cs typeface="Roboto"/>
                <a:sym typeface="Roboto"/>
              </a:rPr>
              <a:t>  —  Making Cities for People</a:t>
            </a:r>
            <a:endParaRPr b="0" i="0" sz="800" u="none" cap="none" strike="noStrike">
              <a:solidFill>
                <a:schemeClr val="dk1"/>
              </a:solidFill>
              <a:latin typeface="Roboto"/>
              <a:ea typeface="Roboto"/>
              <a:cs typeface="Roboto"/>
              <a:sym typeface="Roboto"/>
            </a:endParaRPr>
          </a:p>
        </p:txBody>
      </p:sp>
      <p:sp>
        <p:nvSpPr>
          <p:cNvPr id="190" name="Google Shape;190;g431eacb92094ce4e_1819"/>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900"/>
              <a:buNone/>
              <a:defRPr b="1" sz="900"/>
            </a:lvl1pPr>
            <a:lvl2pPr lvl="1" rtl="0" algn="l">
              <a:lnSpc>
                <a:spcPct val="115000"/>
              </a:lnSpc>
              <a:spcBef>
                <a:spcPts val="800"/>
              </a:spcBef>
              <a:spcAft>
                <a:spcPts val="0"/>
              </a:spcAft>
              <a:buSzPts val="900"/>
              <a:buNone/>
              <a:defRPr b="1" sz="900"/>
            </a:lvl2pPr>
            <a:lvl3pPr lvl="2" rtl="0" algn="l">
              <a:lnSpc>
                <a:spcPct val="115000"/>
              </a:lnSpc>
              <a:spcBef>
                <a:spcPts val="800"/>
              </a:spcBef>
              <a:spcAft>
                <a:spcPts val="0"/>
              </a:spcAft>
              <a:buSzPts val="900"/>
              <a:buNone/>
              <a:defRPr b="1" sz="900"/>
            </a:lvl3pPr>
            <a:lvl4pPr lvl="3" rtl="0" algn="l">
              <a:lnSpc>
                <a:spcPct val="115000"/>
              </a:lnSpc>
              <a:spcBef>
                <a:spcPts val="800"/>
              </a:spcBef>
              <a:spcAft>
                <a:spcPts val="0"/>
              </a:spcAft>
              <a:buSzPts val="900"/>
              <a:buNone/>
              <a:defRPr b="1" sz="900"/>
            </a:lvl4pPr>
            <a:lvl5pPr lvl="4" rtl="0" algn="l">
              <a:lnSpc>
                <a:spcPct val="115000"/>
              </a:lnSpc>
              <a:spcBef>
                <a:spcPts val="800"/>
              </a:spcBef>
              <a:spcAft>
                <a:spcPts val="0"/>
              </a:spcAft>
              <a:buSzPts val="900"/>
              <a:buNone/>
              <a:defRPr b="1" sz="900"/>
            </a:lvl5pPr>
            <a:lvl6pPr lvl="5" rtl="0" algn="l">
              <a:lnSpc>
                <a:spcPct val="115000"/>
              </a:lnSpc>
              <a:spcBef>
                <a:spcPts val="800"/>
              </a:spcBef>
              <a:spcAft>
                <a:spcPts val="0"/>
              </a:spcAft>
              <a:buSzPts val="900"/>
              <a:buNone/>
              <a:defRPr b="1" sz="900"/>
            </a:lvl6pPr>
            <a:lvl7pPr lvl="6" rtl="0" algn="l">
              <a:lnSpc>
                <a:spcPct val="115000"/>
              </a:lnSpc>
              <a:spcBef>
                <a:spcPts val="800"/>
              </a:spcBef>
              <a:spcAft>
                <a:spcPts val="0"/>
              </a:spcAft>
              <a:buSzPts val="900"/>
              <a:buNone/>
              <a:defRPr b="1" sz="900"/>
            </a:lvl7pPr>
            <a:lvl8pPr lvl="7" rtl="0" algn="l">
              <a:lnSpc>
                <a:spcPct val="115000"/>
              </a:lnSpc>
              <a:spcBef>
                <a:spcPts val="800"/>
              </a:spcBef>
              <a:spcAft>
                <a:spcPts val="0"/>
              </a:spcAft>
              <a:buSzPts val="900"/>
              <a:buNone/>
              <a:defRPr b="1" sz="900"/>
            </a:lvl8pPr>
            <a:lvl9pPr lvl="8" rtl="0" algn="l">
              <a:lnSpc>
                <a:spcPct val="115000"/>
              </a:lnSpc>
              <a:spcBef>
                <a:spcPts val="800"/>
              </a:spcBef>
              <a:spcAft>
                <a:spcPts val="800"/>
              </a:spcAft>
              <a:buSzPts val="900"/>
              <a:buNone/>
              <a:defRPr b="1" sz="9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slide" type="title">
  <p:cSld name="TITLE">
    <p:spTree>
      <p:nvGrpSpPr>
        <p:cNvPr id="36" name="Shape 36"/>
        <p:cNvGrpSpPr/>
        <p:nvPr/>
      </p:nvGrpSpPr>
      <p:grpSpPr>
        <a:xfrm>
          <a:off x="0" y="0"/>
          <a:ext cx="0" cy="0"/>
          <a:chOff x="0" y="0"/>
          <a:chExt cx="0" cy="0"/>
        </a:xfrm>
      </p:grpSpPr>
      <p:sp>
        <p:nvSpPr>
          <p:cNvPr id="37" name="Google Shape;37;p18"/>
          <p:cNvSpPr txBox="1"/>
          <p:nvPr>
            <p:ph type="ctrTitle"/>
          </p:nvPr>
        </p:nvSpPr>
        <p:spPr>
          <a:xfrm>
            <a:off x="1012031" y="1122363"/>
            <a:ext cx="10167936" cy="197709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400"/>
              <a:buFont typeface="Merriweather"/>
              <a:buNone/>
              <a:defRPr b="1" i="0" sz="4400">
                <a:latin typeface="Merriweather"/>
                <a:ea typeface="Merriweather"/>
                <a:cs typeface="Merriweather"/>
                <a:sym typeface="Merriweath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8"/>
          <p:cNvSpPr txBox="1"/>
          <p:nvPr>
            <p:ph idx="1" type="subTitle"/>
          </p:nvPr>
        </p:nvSpPr>
        <p:spPr>
          <a:xfrm>
            <a:off x="1012031" y="3602038"/>
            <a:ext cx="10167935"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b="0" i="0" sz="2400">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 name="Google Shape;39;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snitsoverskrift" type="secHead">
  <p:cSld name="SECTION_HEADER">
    <p:spTree>
      <p:nvGrpSpPr>
        <p:cNvPr id="42" name="Shape 42"/>
        <p:cNvGrpSpPr/>
        <p:nvPr/>
      </p:nvGrpSpPr>
      <p:grpSpPr>
        <a:xfrm>
          <a:off x="0" y="0"/>
          <a:ext cx="0" cy="0"/>
          <a:chOff x="0" y="0"/>
          <a:chExt cx="0" cy="0"/>
        </a:xfrm>
      </p:grpSpPr>
      <p:sp>
        <p:nvSpPr>
          <p:cNvPr id="43" name="Google Shape;43;p1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Merriweather"/>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98A97"/>
              </a:buClr>
              <a:buSzPts val="2400"/>
              <a:buNone/>
              <a:defRPr sz="2400">
                <a:solidFill>
                  <a:srgbClr val="898A97"/>
                </a:solidFill>
              </a:defRPr>
            </a:lvl1pPr>
            <a:lvl2pPr indent="-228600" lvl="1" marL="914400" algn="l">
              <a:lnSpc>
                <a:spcPct val="90000"/>
              </a:lnSpc>
              <a:spcBef>
                <a:spcPts val="500"/>
              </a:spcBef>
              <a:spcAft>
                <a:spcPts val="0"/>
              </a:spcAft>
              <a:buClr>
                <a:srgbClr val="898A97"/>
              </a:buClr>
              <a:buSzPts val="2000"/>
              <a:buNone/>
              <a:defRPr sz="2000">
                <a:solidFill>
                  <a:srgbClr val="898A97"/>
                </a:solidFill>
              </a:defRPr>
            </a:lvl2pPr>
            <a:lvl3pPr indent="-228600" lvl="2" marL="1371600" algn="l">
              <a:lnSpc>
                <a:spcPct val="90000"/>
              </a:lnSpc>
              <a:spcBef>
                <a:spcPts val="500"/>
              </a:spcBef>
              <a:spcAft>
                <a:spcPts val="0"/>
              </a:spcAft>
              <a:buClr>
                <a:srgbClr val="898A97"/>
              </a:buClr>
              <a:buSzPts val="1800"/>
              <a:buNone/>
              <a:defRPr sz="1800">
                <a:solidFill>
                  <a:srgbClr val="898A97"/>
                </a:solidFill>
              </a:defRPr>
            </a:lvl3pPr>
            <a:lvl4pPr indent="-228600" lvl="3" marL="1828800" algn="l">
              <a:lnSpc>
                <a:spcPct val="90000"/>
              </a:lnSpc>
              <a:spcBef>
                <a:spcPts val="500"/>
              </a:spcBef>
              <a:spcAft>
                <a:spcPts val="0"/>
              </a:spcAft>
              <a:buClr>
                <a:srgbClr val="898A97"/>
              </a:buClr>
              <a:buSzPts val="1600"/>
              <a:buNone/>
              <a:defRPr sz="1600">
                <a:solidFill>
                  <a:srgbClr val="898A97"/>
                </a:solidFill>
              </a:defRPr>
            </a:lvl4pPr>
            <a:lvl5pPr indent="-228600" lvl="4" marL="2286000" algn="l">
              <a:lnSpc>
                <a:spcPct val="90000"/>
              </a:lnSpc>
              <a:spcBef>
                <a:spcPts val="500"/>
              </a:spcBef>
              <a:spcAft>
                <a:spcPts val="0"/>
              </a:spcAft>
              <a:buClr>
                <a:srgbClr val="898A97"/>
              </a:buClr>
              <a:buSzPts val="1600"/>
              <a:buNone/>
              <a:defRPr sz="1600">
                <a:solidFill>
                  <a:srgbClr val="898A97"/>
                </a:solidFill>
              </a:defRPr>
            </a:lvl5pPr>
            <a:lvl6pPr indent="-228600" lvl="5" marL="2743200" algn="l">
              <a:lnSpc>
                <a:spcPct val="90000"/>
              </a:lnSpc>
              <a:spcBef>
                <a:spcPts val="500"/>
              </a:spcBef>
              <a:spcAft>
                <a:spcPts val="0"/>
              </a:spcAft>
              <a:buClr>
                <a:srgbClr val="898A97"/>
              </a:buClr>
              <a:buSzPts val="1600"/>
              <a:buNone/>
              <a:defRPr sz="1600">
                <a:solidFill>
                  <a:srgbClr val="898A97"/>
                </a:solidFill>
              </a:defRPr>
            </a:lvl6pPr>
            <a:lvl7pPr indent="-228600" lvl="6" marL="3200400" algn="l">
              <a:lnSpc>
                <a:spcPct val="90000"/>
              </a:lnSpc>
              <a:spcBef>
                <a:spcPts val="500"/>
              </a:spcBef>
              <a:spcAft>
                <a:spcPts val="0"/>
              </a:spcAft>
              <a:buClr>
                <a:srgbClr val="898A97"/>
              </a:buClr>
              <a:buSzPts val="1600"/>
              <a:buNone/>
              <a:defRPr sz="1600">
                <a:solidFill>
                  <a:srgbClr val="898A97"/>
                </a:solidFill>
              </a:defRPr>
            </a:lvl7pPr>
            <a:lvl8pPr indent="-228600" lvl="7" marL="3657600" algn="l">
              <a:lnSpc>
                <a:spcPct val="90000"/>
              </a:lnSpc>
              <a:spcBef>
                <a:spcPts val="500"/>
              </a:spcBef>
              <a:spcAft>
                <a:spcPts val="0"/>
              </a:spcAft>
              <a:buClr>
                <a:srgbClr val="898A97"/>
              </a:buClr>
              <a:buSzPts val="1600"/>
              <a:buNone/>
              <a:defRPr sz="1600">
                <a:solidFill>
                  <a:srgbClr val="898A97"/>
                </a:solidFill>
              </a:defRPr>
            </a:lvl8pPr>
            <a:lvl9pPr indent="-228600" lvl="8" marL="4114800" algn="l">
              <a:lnSpc>
                <a:spcPct val="90000"/>
              </a:lnSpc>
              <a:spcBef>
                <a:spcPts val="500"/>
              </a:spcBef>
              <a:spcAft>
                <a:spcPts val="0"/>
              </a:spcAft>
              <a:buClr>
                <a:srgbClr val="898A97"/>
              </a:buClr>
              <a:buSzPts val="1600"/>
              <a:buNone/>
              <a:defRPr sz="1600">
                <a:solidFill>
                  <a:srgbClr val="898A97"/>
                </a:solidFill>
              </a:defRPr>
            </a:lvl9pPr>
          </a:lstStyle>
          <a:p/>
        </p:txBody>
      </p:sp>
      <p:sp>
        <p:nvSpPr>
          <p:cNvPr id="45" name="Google Shape;4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dholdsobjekter" type="twoObj">
  <p:cSld name="TWO_OBJECTS">
    <p:spTree>
      <p:nvGrpSpPr>
        <p:cNvPr id="48" name="Shape 48"/>
        <p:cNvGrpSpPr/>
        <p:nvPr/>
      </p:nvGrpSpPr>
      <p:grpSpPr>
        <a:xfrm>
          <a:off x="0" y="0"/>
          <a:ext cx="0" cy="0"/>
          <a:chOff x="0" y="0"/>
          <a:chExt cx="0" cy="0"/>
        </a:xfrm>
      </p:grpSpPr>
      <p:sp>
        <p:nvSpPr>
          <p:cNvPr id="49" name="Google Shape;4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55" name="Shape 55"/>
        <p:cNvGrpSpPr/>
        <p:nvPr/>
      </p:nvGrpSpPr>
      <p:grpSpPr>
        <a:xfrm>
          <a:off x="0" y="0"/>
          <a:ext cx="0" cy="0"/>
          <a:chOff x="0" y="0"/>
          <a:chExt cx="0" cy="0"/>
        </a:xfrm>
      </p:grpSpPr>
      <p:sp>
        <p:nvSpPr>
          <p:cNvPr id="56" name="Google Shape;56;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0" i="0" sz="2400">
                <a:latin typeface="Merriweather"/>
                <a:ea typeface="Merriweather"/>
                <a:cs typeface="Merriweather"/>
                <a:sym typeface="Merriweather"/>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0" i="0" sz="2400">
                <a:latin typeface="Merriweather"/>
                <a:ea typeface="Merriweather"/>
                <a:cs typeface="Merriweather"/>
                <a:sym typeface="Merriweather"/>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 name="Google Shape;60;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n titel" type="titleOnly">
  <p:cSld name="TITLE_ONLY">
    <p:spTree>
      <p:nvGrpSpPr>
        <p:cNvPr id="64" name="Shape 64"/>
        <p:cNvGrpSpPr/>
        <p:nvPr/>
      </p:nvGrpSpPr>
      <p:grpSpPr>
        <a:xfrm>
          <a:off x="0" y="0"/>
          <a:ext cx="0" cy="0"/>
          <a:chOff x="0" y="0"/>
          <a:chExt cx="0" cy="0"/>
        </a:xfrm>
      </p:grpSpPr>
      <p:sp>
        <p:nvSpPr>
          <p:cNvPr id="65" name="Google Shape;65;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type="blank">
  <p:cSld name="BLANK">
    <p:spTree>
      <p:nvGrpSpPr>
        <p:cNvPr id="69" name="Shape 69"/>
        <p:cNvGrpSpPr/>
        <p:nvPr/>
      </p:nvGrpSpPr>
      <p:grpSpPr>
        <a:xfrm>
          <a:off x="0" y="0"/>
          <a:ext cx="0" cy="0"/>
          <a:chOff x="0" y="0"/>
          <a:chExt cx="0" cy="0"/>
        </a:xfrm>
      </p:grpSpPr>
      <p:sp>
        <p:nvSpPr>
          <p:cNvPr id="70" name="Google Shape;7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2" Type="http://schemas.openxmlformats.org/officeDocument/2006/relationships/theme" Target="../theme/theme1.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Merriweather"/>
              <a:buNone/>
              <a:defRPr b="1" i="0" sz="4400" u="none" cap="none" strike="noStrike">
                <a:solidFill>
                  <a:schemeClr val="dk1"/>
                </a:solidFill>
                <a:latin typeface="Merriweather"/>
                <a:ea typeface="Merriweather"/>
                <a:cs typeface="Merriweather"/>
                <a:sym typeface="Merriweath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98A97"/>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98A97"/>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98A97"/>
                </a:solidFill>
                <a:latin typeface="Calibri"/>
                <a:ea typeface="Calibri"/>
                <a:cs typeface="Calibri"/>
                <a:sym typeface="Calibri"/>
              </a:defRPr>
            </a:lvl1pPr>
            <a:lvl2pPr indent="0" lvl="1" marL="0" marR="0" rtl="0" algn="r">
              <a:spcBef>
                <a:spcPts val="0"/>
              </a:spcBef>
              <a:buNone/>
              <a:defRPr b="0" i="0" sz="1200" u="none" cap="none" strike="noStrike">
                <a:solidFill>
                  <a:srgbClr val="898A97"/>
                </a:solidFill>
                <a:latin typeface="Calibri"/>
                <a:ea typeface="Calibri"/>
                <a:cs typeface="Calibri"/>
                <a:sym typeface="Calibri"/>
              </a:defRPr>
            </a:lvl2pPr>
            <a:lvl3pPr indent="0" lvl="2" marL="0" marR="0" rtl="0" algn="r">
              <a:spcBef>
                <a:spcPts val="0"/>
              </a:spcBef>
              <a:buNone/>
              <a:defRPr b="0" i="0" sz="1200" u="none" cap="none" strike="noStrike">
                <a:solidFill>
                  <a:srgbClr val="898A97"/>
                </a:solidFill>
                <a:latin typeface="Calibri"/>
                <a:ea typeface="Calibri"/>
                <a:cs typeface="Calibri"/>
                <a:sym typeface="Calibri"/>
              </a:defRPr>
            </a:lvl3pPr>
            <a:lvl4pPr indent="0" lvl="3" marL="0" marR="0" rtl="0" algn="r">
              <a:spcBef>
                <a:spcPts val="0"/>
              </a:spcBef>
              <a:buNone/>
              <a:defRPr b="0" i="0" sz="1200" u="none" cap="none" strike="noStrike">
                <a:solidFill>
                  <a:srgbClr val="898A97"/>
                </a:solidFill>
                <a:latin typeface="Calibri"/>
                <a:ea typeface="Calibri"/>
                <a:cs typeface="Calibri"/>
                <a:sym typeface="Calibri"/>
              </a:defRPr>
            </a:lvl4pPr>
            <a:lvl5pPr indent="0" lvl="4" marL="0" marR="0" rtl="0" algn="r">
              <a:spcBef>
                <a:spcPts val="0"/>
              </a:spcBef>
              <a:buNone/>
              <a:defRPr b="0" i="0" sz="1200" u="none" cap="none" strike="noStrike">
                <a:solidFill>
                  <a:srgbClr val="898A97"/>
                </a:solidFill>
                <a:latin typeface="Calibri"/>
                <a:ea typeface="Calibri"/>
                <a:cs typeface="Calibri"/>
                <a:sym typeface="Calibri"/>
              </a:defRPr>
            </a:lvl5pPr>
            <a:lvl6pPr indent="0" lvl="5" marL="0" marR="0" rtl="0" algn="r">
              <a:spcBef>
                <a:spcPts val="0"/>
              </a:spcBef>
              <a:buNone/>
              <a:defRPr b="0" i="0" sz="1200" u="none" cap="none" strike="noStrike">
                <a:solidFill>
                  <a:srgbClr val="898A97"/>
                </a:solidFill>
                <a:latin typeface="Calibri"/>
                <a:ea typeface="Calibri"/>
                <a:cs typeface="Calibri"/>
                <a:sym typeface="Calibri"/>
              </a:defRPr>
            </a:lvl6pPr>
            <a:lvl7pPr indent="0" lvl="6" marL="0" marR="0" rtl="0" algn="r">
              <a:spcBef>
                <a:spcPts val="0"/>
              </a:spcBef>
              <a:buNone/>
              <a:defRPr b="0" i="0" sz="1200" u="none" cap="none" strike="noStrike">
                <a:solidFill>
                  <a:srgbClr val="898A97"/>
                </a:solidFill>
                <a:latin typeface="Calibri"/>
                <a:ea typeface="Calibri"/>
                <a:cs typeface="Calibri"/>
                <a:sym typeface="Calibri"/>
              </a:defRPr>
            </a:lvl7pPr>
            <a:lvl8pPr indent="0" lvl="7" marL="0" marR="0" rtl="0" algn="r">
              <a:spcBef>
                <a:spcPts val="0"/>
              </a:spcBef>
              <a:buNone/>
              <a:defRPr b="0" i="0" sz="1200" u="none" cap="none" strike="noStrike">
                <a:solidFill>
                  <a:srgbClr val="898A97"/>
                </a:solidFill>
                <a:latin typeface="Calibri"/>
                <a:ea typeface="Calibri"/>
                <a:cs typeface="Calibri"/>
                <a:sym typeface="Calibri"/>
              </a:defRPr>
            </a:lvl8pPr>
            <a:lvl9pPr indent="0" lvl="8" marL="0" marR="0" rtl="0" algn="r">
              <a:spcBef>
                <a:spcPts val="0"/>
              </a:spcBef>
              <a:buNone/>
              <a:defRPr b="0" i="0" sz="1200" u="none" cap="none" strike="noStrike">
                <a:solidFill>
                  <a:srgbClr val="898A97"/>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a-DK"/>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129" name="Shape 129"/>
        <p:cNvGrpSpPr/>
        <p:nvPr/>
      </p:nvGrpSpPr>
      <p:grpSpPr>
        <a:xfrm>
          <a:off x="0" y="0"/>
          <a:ext cx="0" cy="0"/>
          <a:chOff x="0" y="0"/>
          <a:chExt cx="0" cy="0"/>
        </a:xfrm>
      </p:grpSpPr>
      <p:sp>
        <p:nvSpPr>
          <p:cNvPr id="130" name="Google Shape;130;g431eacb92094ce4e_1762"/>
          <p:cNvSpPr txBox="1"/>
          <p:nvPr>
            <p:ph type="title"/>
          </p:nvPr>
        </p:nvSpPr>
        <p:spPr>
          <a:xfrm>
            <a:off x="292800" y="1219200"/>
            <a:ext cx="3669600" cy="596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3500"/>
              <a:buFont typeface="Roboto"/>
              <a:buNone/>
              <a:defRPr b="1" i="0" sz="35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chemeClr val="dk1"/>
              </a:buClr>
              <a:buSzPts val="3700"/>
              <a:buFont typeface="Roboto"/>
              <a:buNone/>
              <a:defRPr b="1" i="0" sz="3700" u="none" cap="none" strike="noStrike">
                <a:solidFill>
                  <a:schemeClr val="dk1"/>
                </a:solidFill>
                <a:latin typeface="Roboto"/>
                <a:ea typeface="Roboto"/>
                <a:cs typeface="Roboto"/>
                <a:sym typeface="Roboto"/>
              </a:defRPr>
            </a:lvl2pPr>
            <a:lvl3pPr lvl="2" marR="0" rtl="0" algn="l">
              <a:lnSpc>
                <a:spcPct val="100000"/>
              </a:lnSpc>
              <a:spcBef>
                <a:spcPts val="0"/>
              </a:spcBef>
              <a:spcAft>
                <a:spcPts val="0"/>
              </a:spcAft>
              <a:buClr>
                <a:schemeClr val="dk1"/>
              </a:buClr>
              <a:buSzPts val="3700"/>
              <a:buFont typeface="Roboto"/>
              <a:buNone/>
              <a:defRPr b="1" i="0" sz="3700" u="none" cap="none" strike="noStrike">
                <a:solidFill>
                  <a:schemeClr val="dk1"/>
                </a:solidFill>
                <a:latin typeface="Roboto"/>
                <a:ea typeface="Roboto"/>
                <a:cs typeface="Roboto"/>
                <a:sym typeface="Roboto"/>
              </a:defRPr>
            </a:lvl3pPr>
            <a:lvl4pPr lvl="3" marR="0" rtl="0" algn="l">
              <a:lnSpc>
                <a:spcPct val="100000"/>
              </a:lnSpc>
              <a:spcBef>
                <a:spcPts val="0"/>
              </a:spcBef>
              <a:spcAft>
                <a:spcPts val="0"/>
              </a:spcAft>
              <a:buClr>
                <a:schemeClr val="dk1"/>
              </a:buClr>
              <a:buSzPts val="3700"/>
              <a:buFont typeface="Roboto"/>
              <a:buNone/>
              <a:defRPr b="1" i="0" sz="3700" u="none" cap="none" strike="noStrike">
                <a:solidFill>
                  <a:schemeClr val="dk1"/>
                </a:solidFill>
                <a:latin typeface="Roboto"/>
                <a:ea typeface="Roboto"/>
                <a:cs typeface="Roboto"/>
                <a:sym typeface="Roboto"/>
              </a:defRPr>
            </a:lvl4pPr>
            <a:lvl5pPr lvl="4" marR="0" rtl="0" algn="l">
              <a:lnSpc>
                <a:spcPct val="100000"/>
              </a:lnSpc>
              <a:spcBef>
                <a:spcPts val="0"/>
              </a:spcBef>
              <a:spcAft>
                <a:spcPts val="0"/>
              </a:spcAft>
              <a:buClr>
                <a:schemeClr val="dk1"/>
              </a:buClr>
              <a:buSzPts val="3700"/>
              <a:buFont typeface="Roboto"/>
              <a:buNone/>
              <a:defRPr b="1" i="0" sz="3700" u="none" cap="none" strike="noStrike">
                <a:solidFill>
                  <a:schemeClr val="dk1"/>
                </a:solidFill>
                <a:latin typeface="Roboto"/>
                <a:ea typeface="Roboto"/>
                <a:cs typeface="Roboto"/>
                <a:sym typeface="Roboto"/>
              </a:defRPr>
            </a:lvl5pPr>
            <a:lvl6pPr lvl="5" marR="0" rtl="0" algn="l">
              <a:lnSpc>
                <a:spcPct val="100000"/>
              </a:lnSpc>
              <a:spcBef>
                <a:spcPts val="0"/>
              </a:spcBef>
              <a:spcAft>
                <a:spcPts val="0"/>
              </a:spcAft>
              <a:buClr>
                <a:schemeClr val="dk1"/>
              </a:buClr>
              <a:buSzPts val="3700"/>
              <a:buFont typeface="Roboto"/>
              <a:buNone/>
              <a:defRPr b="1" i="0" sz="3700" u="none" cap="none" strike="noStrike">
                <a:solidFill>
                  <a:schemeClr val="dk1"/>
                </a:solidFill>
                <a:latin typeface="Roboto"/>
                <a:ea typeface="Roboto"/>
                <a:cs typeface="Roboto"/>
                <a:sym typeface="Roboto"/>
              </a:defRPr>
            </a:lvl6pPr>
            <a:lvl7pPr lvl="6" marR="0" rtl="0" algn="l">
              <a:lnSpc>
                <a:spcPct val="100000"/>
              </a:lnSpc>
              <a:spcBef>
                <a:spcPts val="0"/>
              </a:spcBef>
              <a:spcAft>
                <a:spcPts val="0"/>
              </a:spcAft>
              <a:buClr>
                <a:schemeClr val="dk1"/>
              </a:buClr>
              <a:buSzPts val="3700"/>
              <a:buFont typeface="Roboto"/>
              <a:buNone/>
              <a:defRPr b="1" i="0" sz="3700" u="none" cap="none" strike="noStrike">
                <a:solidFill>
                  <a:schemeClr val="dk1"/>
                </a:solidFill>
                <a:latin typeface="Roboto"/>
                <a:ea typeface="Roboto"/>
                <a:cs typeface="Roboto"/>
                <a:sym typeface="Roboto"/>
              </a:defRPr>
            </a:lvl7pPr>
            <a:lvl8pPr lvl="7" marR="0" rtl="0" algn="l">
              <a:lnSpc>
                <a:spcPct val="100000"/>
              </a:lnSpc>
              <a:spcBef>
                <a:spcPts val="0"/>
              </a:spcBef>
              <a:spcAft>
                <a:spcPts val="0"/>
              </a:spcAft>
              <a:buClr>
                <a:schemeClr val="dk1"/>
              </a:buClr>
              <a:buSzPts val="3700"/>
              <a:buFont typeface="Roboto"/>
              <a:buNone/>
              <a:defRPr b="1" i="0" sz="3700" u="none" cap="none" strike="noStrike">
                <a:solidFill>
                  <a:schemeClr val="dk1"/>
                </a:solidFill>
                <a:latin typeface="Roboto"/>
                <a:ea typeface="Roboto"/>
                <a:cs typeface="Roboto"/>
                <a:sym typeface="Roboto"/>
              </a:defRPr>
            </a:lvl8pPr>
            <a:lvl9pPr lvl="8" marR="0" rtl="0" algn="l">
              <a:lnSpc>
                <a:spcPct val="100000"/>
              </a:lnSpc>
              <a:spcBef>
                <a:spcPts val="0"/>
              </a:spcBef>
              <a:spcAft>
                <a:spcPts val="0"/>
              </a:spcAft>
              <a:buClr>
                <a:schemeClr val="dk1"/>
              </a:buClr>
              <a:buSzPts val="3700"/>
              <a:buFont typeface="Roboto"/>
              <a:buNone/>
              <a:defRPr b="1" i="0" sz="3700" u="none" cap="none" strike="noStrike">
                <a:solidFill>
                  <a:schemeClr val="dk1"/>
                </a:solidFill>
                <a:latin typeface="Roboto"/>
                <a:ea typeface="Roboto"/>
                <a:cs typeface="Roboto"/>
                <a:sym typeface="Roboto"/>
              </a:defRPr>
            </a:lvl9pPr>
          </a:lstStyle>
          <a:p/>
        </p:txBody>
      </p:sp>
      <p:sp>
        <p:nvSpPr>
          <p:cNvPr id="131" name="Google Shape;131;g431eacb92094ce4e_1762"/>
          <p:cNvSpPr txBox="1"/>
          <p:nvPr>
            <p:ph idx="1" type="body"/>
          </p:nvPr>
        </p:nvSpPr>
        <p:spPr>
          <a:xfrm>
            <a:off x="292800" y="2731000"/>
            <a:ext cx="4660500" cy="3693900"/>
          </a:xfrm>
          <a:prstGeom prst="rect">
            <a:avLst/>
          </a:prstGeom>
          <a:noFill/>
          <a:ln>
            <a:noFill/>
          </a:ln>
        </p:spPr>
        <p:txBody>
          <a:bodyPr anchorCtr="0" anchor="t" bIns="0" lIns="0" spcFirstLastPara="1" rIns="0" wrap="square" tIns="0">
            <a:noAutofit/>
          </a:bodyPr>
          <a:lstStyle>
            <a:lvl1pPr indent="-311150" lvl="0" marL="457200" marR="0" rtl="0" algn="l">
              <a:lnSpc>
                <a:spcPct val="115000"/>
              </a:lnSpc>
              <a:spcBef>
                <a:spcPts val="0"/>
              </a:spcBef>
              <a:spcAft>
                <a:spcPts val="0"/>
              </a:spcAft>
              <a:buClr>
                <a:schemeClr val="lt1"/>
              </a:buClr>
              <a:buSzPts val="1300"/>
              <a:buFont typeface="Roboto"/>
              <a:buChar char="●"/>
              <a:defRPr b="0" i="0" sz="1300" u="none" cap="none" strike="noStrike">
                <a:solidFill>
                  <a:schemeClr val="dk1"/>
                </a:solidFill>
                <a:latin typeface="Roboto"/>
                <a:ea typeface="Roboto"/>
                <a:cs typeface="Roboto"/>
                <a:sym typeface="Roboto"/>
              </a:defRPr>
            </a:lvl1pPr>
            <a:lvl2pPr indent="-311150" lvl="1" marL="914400" marR="0" rtl="0" algn="l">
              <a:lnSpc>
                <a:spcPct val="115000"/>
              </a:lnSpc>
              <a:spcBef>
                <a:spcPts val="800"/>
              </a:spcBef>
              <a:spcAft>
                <a:spcPts val="0"/>
              </a:spcAft>
              <a:buClr>
                <a:schemeClr val="lt1"/>
              </a:buClr>
              <a:buSzPts val="1300"/>
              <a:buFont typeface="Roboto"/>
              <a:buChar char="●"/>
              <a:defRPr b="0" i="0" sz="1300" u="none" cap="none" strike="noStrike">
                <a:solidFill>
                  <a:schemeClr val="dk1"/>
                </a:solidFill>
                <a:latin typeface="Roboto"/>
                <a:ea typeface="Roboto"/>
                <a:cs typeface="Roboto"/>
                <a:sym typeface="Roboto"/>
              </a:defRPr>
            </a:lvl2pPr>
            <a:lvl3pPr indent="-311150" lvl="2" marL="1371600" marR="0" rtl="0" algn="l">
              <a:lnSpc>
                <a:spcPct val="115000"/>
              </a:lnSpc>
              <a:spcBef>
                <a:spcPts val="800"/>
              </a:spcBef>
              <a:spcAft>
                <a:spcPts val="0"/>
              </a:spcAft>
              <a:buClr>
                <a:schemeClr val="lt1"/>
              </a:buClr>
              <a:buSzPts val="1300"/>
              <a:buFont typeface="Roboto"/>
              <a:buChar char="●"/>
              <a:defRPr b="0" i="0" sz="1300" u="none" cap="none" strike="noStrike">
                <a:solidFill>
                  <a:schemeClr val="dk1"/>
                </a:solidFill>
                <a:latin typeface="Roboto"/>
                <a:ea typeface="Roboto"/>
                <a:cs typeface="Roboto"/>
                <a:sym typeface="Roboto"/>
              </a:defRPr>
            </a:lvl3pPr>
            <a:lvl4pPr indent="-311150" lvl="3" marL="1828800" marR="0" rtl="0" algn="l">
              <a:lnSpc>
                <a:spcPct val="115000"/>
              </a:lnSpc>
              <a:spcBef>
                <a:spcPts val="800"/>
              </a:spcBef>
              <a:spcAft>
                <a:spcPts val="0"/>
              </a:spcAft>
              <a:buClr>
                <a:schemeClr val="lt1"/>
              </a:buClr>
              <a:buSzPts val="1300"/>
              <a:buFont typeface="Roboto"/>
              <a:buChar char="●"/>
              <a:defRPr b="0" i="0" sz="1300" u="none" cap="none" strike="noStrike">
                <a:solidFill>
                  <a:schemeClr val="dk1"/>
                </a:solidFill>
                <a:latin typeface="Roboto"/>
                <a:ea typeface="Roboto"/>
                <a:cs typeface="Roboto"/>
                <a:sym typeface="Roboto"/>
              </a:defRPr>
            </a:lvl4pPr>
            <a:lvl5pPr indent="-311150" lvl="4" marL="2286000" marR="0" rtl="0" algn="l">
              <a:lnSpc>
                <a:spcPct val="115000"/>
              </a:lnSpc>
              <a:spcBef>
                <a:spcPts val="800"/>
              </a:spcBef>
              <a:spcAft>
                <a:spcPts val="0"/>
              </a:spcAft>
              <a:buClr>
                <a:schemeClr val="lt1"/>
              </a:buClr>
              <a:buSzPts val="1300"/>
              <a:buFont typeface="Roboto"/>
              <a:buChar char="●"/>
              <a:defRPr b="0" i="0" sz="1300" u="none" cap="none" strike="noStrike">
                <a:solidFill>
                  <a:schemeClr val="dk1"/>
                </a:solidFill>
                <a:latin typeface="Roboto"/>
                <a:ea typeface="Roboto"/>
                <a:cs typeface="Roboto"/>
                <a:sym typeface="Roboto"/>
              </a:defRPr>
            </a:lvl5pPr>
            <a:lvl6pPr indent="-311150" lvl="5" marL="2743200" marR="0" rtl="0" algn="l">
              <a:lnSpc>
                <a:spcPct val="115000"/>
              </a:lnSpc>
              <a:spcBef>
                <a:spcPts val="800"/>
              </a:spcBef>
              <a:spcAft>
                <a:spcPts val="0"/>
              </a:spcAft>
              <a:buClr>
                <a:schemeClr val="lt1"/>
              </a:buClr>
              <a:buSzPts val="1300"/>
              <a:buFont typeface="Roboto"/>
              <a:buChar char="●"/>
              <a:defRPr b="0" i="0" sz="1300" u="none" cap="none" strike="noStrike">
                <a:solidFill>
                  <a:schemeClr val="dk1"/>
                </a:solidFill>
                <a:latin typeface="Roboto"/>
                <a:ea typeface="Roboto"/>
                <a:cs typeface="Roboto"/>
                <a:sym typeface="Roboto"/>
              </a:defRPr>
            </a:lvl6pPr>
            <a:lvl7pPr indent="-311150" lvl="6" marL="3200400" marR="0" rtl="0" algn="l">
              <a:lnSpc>
                <a:spcPct val="115000"/>
              </a:lnSpc>
              <a:spcBef>
                <a:spcPts val="800"/>
              </a:spcBef>
              <a:spcAft>
                <a:spcPts val="0"/>
              </a:spcAft>
              <a:buClr>
                <a:schemeClr val="lt1"/>
              </a:buClr>
              <a:buSzPts val="1300"/>
              <a:buFont typeface="Roboto"/>
              <a:buChar char="●"/>
              <a:defRPr b="0" i="0" sz="1300" u="none" cap="none" strike="noStrike">
                <a:solidFill>
                  <a:schemeClr val="dk1"/>
                </a:solidFill>
                <a:latin typeface="Roboto"/>
                <a:ea typeface="Roboto"/>
                <a:cs typeface="Roboto"/>
                <a:sym typeface="Roboto"/>
              </a:defRPr>
            </a:lvl7pPr>
            <a:lvl8pPr indent="-311150" lvl="7" marL="3657600" marR="0" rtl="0" algn="l">
              <a:lnSpc>
                <a:spcPct val="115000"/>
              </a:lnSpc>
              <a:spcBef>
                <a:spcPts val="800"/>
              </a:spcBef>
              <a:spcAft>
                <a:spcPts val="0"/>
              </a:spcAft>
              <a:buClr>
                <a:schemeClr val="lt1"/>
              </a:buClr>
              <a:buSzPts val="1300"/>
              <a:buFont typeface="Roboto"/>
              <a:buChar char="●"/>
              <a:defRPr b="0" i="0" sz="1300" u="none" cap="none" strike="noStrike">
                <a:solidFill>
                  <a:schemeClr val="dk1"/>
                </a:solidFill>
                <a:latin typeface="Roboto"/>
                <a:ea typeface="Roboto"/>
                <a:cs typeface="Roboto"/>
                <a:sym typeface="Roboto"/>
              </a:defRPr>
            </a:lvl8pPr>
            <a:lvl9pPr indent="-311150" lvl="8" marL="4114800" marR="0" rtl="0" algn="l">
              <a:lnSpc>
                <a:spcPct val="115000"/>
              </a:lnSpc>
              <a:spcBef>
                <a:spcPts val="800"/>
              </a:spcBef>
              <a:spcAft>
                <a:spcPts val="800"/>
              </a:spcAft>
              <a:buClr>
                <a:schemeClr val="lt1"/>
              </a:buClr>
              <a:buSzPts val="1300"/>
              <a:buFont typeface="Roboto"/>
              <a:buChar char="●"/>
              <a:defRPr b="0" i="0" sz="1300" u="none" cap="none" strike="noStrike">
                <a:solidFill>
                  <a:schemeClr val="dk1"/>
                </a:solidFill>
                <a:latin typeface="Roboto"/>
                <a:ea typeface="Roboto"/>
                <a:cs typeface="Roboto"/>
                <a:sym typeface="Roboto"/>
              </a:defRPr>
            </a:lvl9pPr>
          </a:lstStyle>
          <a:p/>
        </p:txBody>
      </p:sp>
      <p:sp>
        <p:nvSpPr>
          <p:cNvPr id="132" name="Google Shape;132;g431eacb92094ce4e_1762"/>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da-DK"/>
              <a:t>‹#›</a:t>
            </a:fld>
            <a:endParaRPr/>
          </a:p>
        </p:txBody>
      </p:sp>
      <p:sp>
        <p:nvSpPr>
          <p:cNvPr id="133" name="Google Shape;133;g431eacb92094ce4e_1762"/>
          <p:cNvSpPr txBox="1"/>
          <p:nvPr/>
        </p:nvSpPr>
        <p:spPr>
          <a:xfrm>
            <a:off x="9208267" y="6425100"/>
            <a:ext cx="2386500" cy="146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dk1"/>
                </a:solidFill>
                <a:latin typeface="Roboto"/>
                <a:ea typeface="Roboto"/>
                <a:cs typeface="Roboto"/>
                <a:sym typeface="Roboto"/>
              </a:rPr>
              <a:t>Review boards - Nyt bystrategisk tiltag</a:t>
            </a:r>
            <a:endParaRPr b="0" i="0" sz="800" u="none" cap="none" strike="noStrike">
              <a:solidFill>
                <a:schemeClr val="dk1"/>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84">
          <p15:clr>
            <a:srgbClr val="999999"/>
          </p15:clr>
        </p15:guide>
        <p15:guide id="2" pos="624">
          <p15:clr>
            <a:srgbClr val="D9D9D9"/>
          </p15:clr>
        </p15:guide>
        <p15:guide id="3" pos="808">
          <p15:clr>
            <a:srgbClr val="D9D9D9"/>
          </p15:clr>
        </p15:guide>
        <p15:guide id="4" pos="1248">
          <p15:clr>
            <a:srgbClr val="D9D9D9"/>
          </p15:clr>
        </p15:guide>
        <p15:guide id="5" pos="1432">
          <p15:clr>
            <a:srgbClr val="D9D9D9"/>
          </p15:clr>
        </p15:guide>
        <p15:guide id="6" pos="1872">
          <p15:clr>
            <a:srgbClr val="D9D9D9"/>
          </p15:clr>
        </p15:guide>
        <p15:guide id="7" pos="2056">
          <p15:clr>
            <a:srgbClr val="D9D9D9"/>
          </p15:clr>
        </p15:guide>
        <p15:guide id="8" pos="2496">
          <p15:clr>
            <a:srgbClr val="D9D9D9"/>
          </p15:clr>
        </p15:guide>
        <p15:guide id="9" pos="2680">
          <p15:clr>
            <a:srgbClr val="D9D9D9"/>
          </p15:clr>
        </p15:guide>
        <p15:guide id="10" pos="3120">
          <p15:clr>
            <a:srgbClr val="D9D9D9"/>
          </p15:clr>
        </p15:guide>
        <p15:guide id="11" pos="3304">
          <p15:clr>
            <a:srgbClr val="D9D9D9"/>
          </p15:clr>
        </p15:guide>
        <p15:guide id="12" pos="3744">
          <p15:clr>
            <a:srgbClr val="D9D9D9"/>
          </p15:clr>
        </p15:guide>
        <p15:guide id="13" pos="3928">
          <p15:clr>
            <a:srgbClr val="D9D9D9"/>
          </p15:clr>
        </p15:guide>
        <p15:guide id="14" pos="4368">
          <p15:clr>
            <a:srgbClr val="D9D9D9"/>
          </p15:clr>
        </p15:guide>
        <p15:guide id="15" pos="4552">
          <p15:clr>
            <a:srgbClr val="D9D9D9"/>
          </p15:clr>
        </p15:guide>
        <p15:guide id="16" pos="4992">
          <p15:clr>
            <a:srgbClr val="D9D9D9"/>
          </p15:clr>
        </p15:guide>
        <p15:guide id="17" pos="5176">
          <p15:clr>
            <a:srgbClr val="D9D9D9"/>
          </p15:clr>
        </p15:guide>
        <p15:guide id="18" pos="5616">
          <p15:clr>
            <a:srgbClr val="D9D9D9"/>
          </p15:clr>
        </p15:guide>
        <p15:guide id="19" pos="5800">
          <p15:clr>
            <a:srgbClr val="D9D9D9"/>
          </p15:clr>
        </p15:guide>
        <p15:guide id="20" pos="6240">
          <p15:clr>
            <a:srgbClr val="D9D9D9"/>
          </p15:clr>
        </p15:guide>
        <p15:guide id="21" pos="6424">
          <p15:clr>
            <a:srgbClr val="D9D9D9"/>
          </p15:clr>
        </p15:guide>
        <p15:guide id="22" pos="6864">
          <p15:clr>
            <a:srgbClr val="D9D9D9"/>
          </p15:clr>
        </p15:guide>
        <p15:guide id="23" pos="7048">
          <p15:clr>
            <a:srgbClr val="D9D9D9"/>
          </p15:clr>
        </p15:guide>
        <p15:guide id="24" pos="7488">
          <p15:clr>
            <a:srgbClr val="999999"/>
          </p15:clr>
        </p15:guide>
        <p15:guide id="25" orient="horz" pos="188">
          <p15:clr>
            <a:srgbClr val="999999"/>
          </p15:clr>
        </p15:guide>
        <p15:guide id="26" orient="horz" pos="4140">
          <p15:clr>
            <a:srgbClr val="999999"/>
          </p15:clr>
        </p15:guide>
        <p15:guide id="27" pos="3840">
          <p15:clr>
            <a:srgbClr val="999999"/>
          </p15:clr>
        </p15:guide>
        <p15:guide id="28" orient="horz" pos="300">
          <p15:clr>
            <a:srgbClr val="D9D9D9"/>
          </p15:clr>
        </p15:guide>
        <p15:guide id="29" orient="horz" pos="4032">
          <p15:clr>
            <a:srgbClr val="D9D9D9"/>
          </p15:clr>
        </p15:guide>
        <p15:guide id="30" orient="horz" pos="2160">
          <p15:clr>
            <a:srgbClr val="999999"/>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8.jpg"/><Relationship Id="rId13" Type="http://schemas.openxmlformats.org/officeDocument/2006/relationships/image" Target="../media/image10.png"/><Relationship Id="rId12" Type="http://schemas.openxmlformats.org/officeDocument/2006/relationships/image" Target="../media/image26.jpg"/><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6.jpg"/><Relationship Id="rId9" Type="http://schemas.openxmlformats.org/officeDocument/2006/relationships/image" Target="../media/image20.jpg"/><Relationship Id="rId5" Type="http://schemas.openxmlformats.org/officeDocument/2006/relationships/image" Target="../media/image14.jp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9.jpg"/></Relationships>
</file>

<file path=ppt/slides/_rels/slide11.xml.rels><?xml version="1.0" encoding="UTF-8" standalone="yes"?><Relationships xmlns="http://schemas.openxmlformats.org/package/2006/relationships"><Relationship Id="rId11" Type="http://schemas.openxmlformats.org/officeDocument/2006/relationships/image" Target="../media/image52.jpg"/><Relationship Id="rId10" Type="http://schemas.openxmlformats.org/officeDocument/2006/relationships/image" Target="../media/image28.jpg"/><Relationship Id="rId13" Type="http://schemas.openxmlformats.org/officeDocument/2006/relationships/image" Target="../media/image35.jpg"/><Relationship Id="rId12" Type="http://schemas.openxmlformats.org/officeDocument/2006/relationships/image" Target="../media/image32.jpg"/><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21.jpg"/><Relationship Id="rId9" Type="http://schemas.openxmlformats.org/officeDocument/2006/relationships/image" Target="../media/image39.jpg"/><Relationship Id="rId5" Type="http://schemas.openxmlformats.org/officeDocument/2006/relationships/image" Target="../media/image17.jpg"/><Relationship Id="rId6" Type="http://schemas.openxmlformats.org/officeDocument/2006/relationships/image" Target="../media/image22.png"/><Relationship Id="rId7" Type="http://schemas.openxmlformats.org/officeDocument/2006/relationships/image" Target="../media/image27.png"/><Relationship Id="rId8"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1.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jpg"/><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4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www.bvc.dk/" TargetMode="External"/><Relationship Id="rId4" Type="http://schemas.openxmlformats.org/officeDocument/2006/relationships/image" Target="../media/image43.png"/><Relationship Id="rId5"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0.jp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3.png"/><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51.jpg"/><Relationship Id="rId4" Type="http://schemas.openxmlformats.org/officeDocument/2006/relationships/image" Target="../media/image54.png"/><Relationship Id="rId5"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51.jp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51.jpg"/><Relationship Id="rId4" Type="http://schemas.openxmlformats.org/officeDocument/2006/relationships/image" Target="../media/image62.png"/><Relationship Id="rId5"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51.jpg"/><Relationship Id="rId4" Type="http://schemas.openxmlformats.org/officeDocument/2006/relationships/image" Target="../media/image5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5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79.jpg"/></Relationships>
</file>

<file path=ppt/slides/_rels/slide54.xml.rels><?xml version="1.0" encoding="UTF-8" standalone="yes"?><Relationships xmlns="http://schemas.openxmlformats.org/package/2006/relationships"><Relationship Id="rId10"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4.png"/><Relationship Id="rId4" Type="http://schemas.openxmlformats.org/officeDocument/2006/relationships/image" Target="../media/image66.jpg"/><Relationship Id="rId9" Type="http://schemas.openxmlformats.org/officeDocument/2006/relationships/image" Target="../media/image72.png"/><Relationship Id="rId5" Type="http://schemas.openxmlformats.org/officeDocument/2006/relationships/image" Target="../media/image65.png"/><Relationship Id="rId6" Type="http://schemas.openxmlformats.org/officeDocument/2006/relationships/image" Target="../media/image67.jpg"/><Relationship Id="rId7" Type="http://schemas.openxmlformats.org/officeDocument/2006/relationships/image" Target="../media/image69.jpg"/><Relationship Id="rId8" Type="http://schemas.openxmlformats.org/officeDocument/2006/relationships/image" Target="../media/image7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5.jpg"/><Relationship Id="rId4" Type="http://schemas.openxmlformats.org/officeDocument/2006/relationships/image" Target="../media/image73.png"/><Relationship Id="rId5" Type="http://schemas.openxmlformats.org/officeDocument/2006/relationships/image" Target="../media/image7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0.jpg"/><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4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3.png"/><Relationship Id="rId6" Type="http://schemas.openxmlformats.org/officeDocument/2006/relationships/image" Target="../media/image86.png"/><Relationship Id="rId7" Type="http://schemas.openxmlformats.org/officeDocument/2006/relationships/image" Target="../media/image85.png"/><Relationship Id="rId8"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8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hyperlink" Target="https://www.dropbox.com/search/work?path=%2F&amp;preview=id%3A4VaJYu7K9aMAAAAAABi6pQ&amp;query=thrive+zones&amp;search_session_id=16858319071591165095848989599170&amp;search_token=ge7cXU3Z%2BW5fTgOjirlE0swqeuwuGL0Ps1tHsSrd9H8%3D" TargetMode="External"/><Relationship Id="rId4" Type="http://schemas.openxmlformats.org/officeDocument/2006/relationships/image" Target="../media/image24.jpg"/><Relationship Id="rId5" Type="http://schemas.openxmlformats.org/officeDocument/2006/relationships/hyperlink" Target="https://www.dropbox.com/search/work?path=%2F&amp;preview=id%3A4VaJYu7K9aMAAAAAABi6pQ&amp;query=thrive+zones&amp;search_session_id=16858319071591165095848989599170&amp;search_token=ge7cXU3Z%2BW5fTgOjirlE0swqeuwuGL0Ps1tHsSrd9H8%3D" TargetMode="External"/><Relationship Id="rId6"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
          <p:cNvSpPr txBox="1"/>
          <p:nvPr>
            <p:ph idx="2" type="body"/>
          </p:nvPr>
        </p:nvSpPr>
        <p:spPr>
          <a:xfrm>
            <a:off x="838200" y="1122362"/>
            <a:ext cx="10515599" cy="1760795"/>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400"/>
              <a:buNone/>
            </a:pPr>
            <a:r>
              <a:rPr b="0" lang="da-DK">
                <a:latin typeface="Merriweather Light"/>
                <a:ea typeface="Merriweather Light"/>
                <a:cs typeface="Merriweather Light"/>
                <a:sym typeface="Merriweather Light"/>
              </a:rPr>
              <a:t>Velkommen til konferencen </a:t>
            </a:r>
            <a:br>
              <a:rPr b="0" lang="da-DK">
                <a:latin typeface="Merriweather Light"/>
                <a:ea typeface="Merriweather Light"/>
                <a:cs typeface="Merriweather Light"/>
                <a:sym typeface="Merriweather Light"/>
              </a:rPr>
            </a:br>
            <a:r>
              <a:rPr b="0" lang="da-DK">
                <a:latin typeface="Merriweather Light"/>
                <a:ea typeface="Merriweather Light"/>
                <a:cs typeface="Merriweather Light"/>
                <a:sym typeface="Merriweather Light"/>
              </a:rPr>
              <a:t>Bystrategisk Udsyn</a:t>
            </a:r>
            <a:endParaRPr/>
          </a:p>
        </p:txBody>
      </p:sp>
      <p:pic>
        <p:nvPicPr>
          <p:cNvPr id="196" name="Google Shape;196;p1"/>
          <p:cNvPicPr preferRelativeResize="0"/>
          <p:nvPr/>
        </p:nvPicPr>
        <p:blipFill rotWithShape="1">
          <a:blip r:embed="rId3">
            <a:alphaModFix/>
          </a:blip>
          <a:srcRect b="0" l="0" r="0" t="0"/>
          <a:stretch/>
        </p:blipFill>
        <p:spPr>
          <a:xfrm>
            <a:off x="4711859" y="2368783"/>
            <a:ext cx="7480042" cy="5780032"/>
          </a:xfrm>
          <a:prstGeom prst="rect">
            <a:avLst/>
          </a:prstGeom>
          <a:noFill/>
          <a:ln>
            <a:noFill/>
          </a:ln>
        </p:spPr>
      </p:pic>
      <p:sp>
        <p:nvSpPr>
          <p:cNvPr id="197" name="Google Shape;197;p1"/>
          <p:cNvSpPr txBox="1"/>
          <p:nvPr/>
        </p:nvSpPr>
        <p:spPr>
          <a:xfrm>
            <a:off x="838199" y="2851100"/>
            <a:ext cx="10515600" cy="17607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chemeClr val="lt1"/>
              </a:buClr>
              <a:buSzPts val="4400"/>
              <a:buFont typeface="Merriweather"/>
              <a:buNone/>
            </a:pPr>
            <a:r>
              <a:rPr b="1" i="0" lang="da-DK" sz="4400" u="none" cap="none" strike="noStrike">
                <a:solidFill>
                  <a:schemeClr val="lt1"/>
                </a:solidFill>
                <a:latin typeface="Merriweather"/>
                <a:ea typeface="Merriweather"/>
                <a:cs typeface="Merriweather"/>
                <a:sym typeface="Merriweather"/>
              </a:rPr>
              <a:t>Sammen om den </a:t>
            </a:r>
            <a:br>
              <a:rPr b="1" i="0" lang="da-DK" sz="4400" u="none" cap="none" strike="noStrike">
                <a:solidFill>
                  <a:schemeClr val="lt1"/>
                </a:solidFill>
                <a:latin typeface="Merriweather"/>
                <a:ea typeface="Merriweather"/>
                <a:cs typeface="Merriweather"/>
                <a:sym typeface="Merriweather"/>
              </a:rPr>
            </a:br>
            <a:r>
              <a:rPr b="1" i="0" lang="da-DK" sz="4400" u="none" cap="none" strike="noStrike">
                <a:solidFill>
                  <a:schemeClr val="lt1"/>
                </a:solidFill>
                <a:latin typeface="Merriweather"/>
                <a:ea typeface="Merriweather"/>
                <a:cs typeface="Merriweather"/>
                <a:sym typeface="Merriweather"/>
              </a:rPr>
              <a:t>blandede by</a:t>
            </a:r>
            <a:endParaRPr/>
          </a:p>
          <a:p>
            <a:pPr indent="0" lvl="0" marL="0" marR="0" rtl="0" algn="l">
              <a:lnSpc>
                <a:spcPct val="90000"/>
              </a:lnSpc>
              <a:spcBef>
                <a:spcPts val="1000"/>
              </a:spcBef>
              <a:spcAft>
                <a:spcPts val="0"/>
              </a:spcAft>
              <a:buClr>
                <a:schemeClr val="lt1"/>
              </a:buClr>
              <a:buSzPts val="4400"/>
              <a:buFont typeface="Merriweather"/>
              <a:buNone/>
            </a:pPr>
            <a:r>
              <a:t/>
            </a:r>
            <a:endParaRPr b="1" i="0" sz="4400" u="none" cap="none" strike="noStrike">
              <a:solidFill>
                <a:schemeClr val="lt1"/>
              </a:solidFill>
              <a:latin typeface="Merriweather"/>
              <a:ea typeface="Merriweather"/>
              <a:cs typeface="Merriweather"/>
              <a:sym typeface="Merriweather"/>
            </a:endParaRPr>
          </a:p>
        </p:txBody>
      </p:sp>
      <p:sp>
        <p:nvSpPr>
          <p:cNvPr id="198" name="Google Shape;198;p1"/>
          <p:cNvSpPr txBox="1"/>
          <p:nvPr/>
        </p:nvSpPr>
        <p:spPr>
          <a:xfrm>
            <a:off x="763175" y="5818200"/>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
        <p:nvSpPr>
          <p:cNvPr id="199" name="Google Shape;199;p1"/>
          <p:cNvSpPr txBox="1"/>
          <p:nvPr/>
        </p:nvSpPr>
        <p:spPr>
          <a:xfrm>
            <a:off x="8863400" y="3264925"/>
            <a:ext cx="33285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600">
                <a:solidFill>
                  <a:schemeClr val="lt1"/>
                </a:solidFill>
                <a:latin typeface="Merriweather"/>
                <a:ea typeface="Merriweather"/>
                <a:cs typeface="Merriweather"/>
                <a:sym typeface="Merriweather"/>
              </a:rPr>
              <a:t>Mens du venter på, at konferencen starter…. </a:t>
            </a:r>
            <a:endParaRPr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Åbn en browser</a:t>
            </a:r>
            <a:r>
              <a:rPr i="1" lang="da-DK" sz="1600">
                <a:solidFill>
                  <a:schemeClr val="lt1"/>
                </a:solidFill>
                <a:latin typeface="Merriweather"/>
                <a:ea typeface="Merriweather"/>
                <a:cs typeface="Merriweather"/>
                <a:sym typeface="Merriweather"/>
              </a:rPr>
              <a:t> og gå ind på slido.com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Skriv koden: LBF</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Præsenter dig selv ved at skrive:</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Dit navn, titel og organisation</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 Og meget gerne dine </a:t>
            </a:r>
            <a:r>
              <a:rPr i="1" lang="da-DK" sz="1600" u="sng">
                <a:solidFill>
                  <a:schemeClr val="lt1"/>
                </a:solidFill>
                <a:latin typeface="Merriweather"/>
                <a:ea typeface="Merriweather"/>
                <a:cs typeface="Merriweather"/>
                <a:sym typeface="Merriweather"/>
              </a:rPr>
              <a:t>forventede</a:t>
            </a:r>
            <a:r>
              <a:rPr i="1" lang="da-DK" sz="1600">
                <a:solidFill>
                  <a:schemeClr val="lt1"/>
                </a:solidFill>
                <a:latin typeface="Merriweather"/>
                <a:ea typeface="Merriweather"/>
                <a:cs typeface="Merriweather"/>
                <a:sym typeface="Merriweather"/>
              </a:rPr>
              <a:t> take aways for i dag </a:t>
            </a:r>
            <a:endParaRPr i="1" sz="1600">
              <a:solidFill>
                <a:schemeClr val="lt1"/>
              </a:solidFill>
              <a:latin typeface="Merriweather"/>
              <a:ea typeface="Merriweather"/>
              <a:cs typeface="Merriweather"/>
              <a:sym typeface="Merriweather"/>
            </a:endParaRPr>
          </a:p>
        </p:txBody>
      </p:sp>
      <p:sp>
        <p:nvSpPr>
          <p:cNvPr id="200" name="Google Shape;200;p1"/>
          <p:cNvSpPr txBox="1"/>
          <p:nvPr/>
        </p:nvSpPr>
        <p:spPr>
          <a:xfrm>
            <a:off x="4971025" y="5475075"/>
            <a:ext cx="3328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da-DK" sz="1600">
                <a:solidFill>
                  <a:schemeClr val="lt1"/>
                </a:solidFill>
                <a:latin typeface="Merriweather"/>
                <a:ea typeface="Merriweather"/>
                <a:cs typeface="Merriweather"/>
                <a:sym typeface="Merriweather"/>
              </a:rPr>
              <a:t>KONFERENCEN STARTER </a:t>
            </a:r>
            <a:endParaRPr i="1" sz="1600">
              <a:solidFill>
                <a:schemeClr val="lt1"/>
              </a:solidFill>
              <a:latin typeface="Merriweather"/>
              <a:ea typeface="Merriweather"/>
              <a:cs typeface="Merriweather"/>
              <a:sym typeface="Merriweather"/>
            </a:endParaRPr>
          </a:p>
          <a:p>
            <a:pPr indent="0" lvl="0" marL="0" rtl="0" algn="ctr">
              <a:spcBef>
                <a:spcPts val="0"/>
              </a:spcBef>
              <a:spcAft>
                <a:spcPts val="0"/>
              </a:spcAft>
              <a:buNone/>
            </a:pPr>
            <a:r>
              <a:rPr i="1" lang="da-DK" sz="1600">
                <a:solidFill>
                  <a:schemeClr val="lt1"/>
                </a:solidFill>
                <a:latin typeface="Merriweather"/>
                <a:ea typeface="Merriweather"/>
                <a:cs typeface="Merriweather"/>
                <a:sym typeface="Merriweather"/>
              </a:rPr>
              <a:t>kl. 10.00.</a:t>
            </a:r>
            <a:endParaRPr i="1" sz="1600">
              <a:solidFill>
                <a:schemeClr val="lt1"/>
              </a:solidFill>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g431eacb92094ce4e_1560"/>
          <p:cNvPicPr preferRelativeResize="0"/>
          <p:nvPr/>
        </p:nvPicPr>
        <p:blipFill rotWithShape="1">
          <a:blip r:embed="rId3">
            <a:alphaModFix/>
          </a:blip>
          <a:srcRect b="16294" l="11324" r="19202" t="24386"/>
          <a:stretch/>
        </p:blipFill>
        <p:spPr>
          <a:xfrm>
            <a:off x="2274000" y="1759479"/>
            <a:ext cx="7339269" cy="4433842"/>
          </a:xfrm>
          <a:prstGeom prst="rect">
            <a:avLst/>
          </a:prstGeom>
          <a:noFill/>
          <a:ln>
            <a:noFill/>
          </a:ln>
        </p:spPr>
      </p:pic>
      <p:sp>
        <p:nvSpPr>
          <p:cNvPr id="277" name="Google Shape;277;g431eacb92094ce4e_1560"/>
          <p:cNvSpPr/>
          <p:nvPr/>
        </p:nvSpPr>
        <p:spPr>
          <a:xfrm>
            <a:off x="12215800" y="1242167"/>
            <a:ext cx="5508000" cy="5508000"/>
          </a:xfrm>
          <a:prstGeom prst="ellipse">
            <a:avLst/>
          </a:prstGeom>
          <a:solidFill>
            <a:srgbClr val="0099FF">
              <a:alpha val="471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 name="Google Shape;278;g431eacb92094ce4e_1560"/>
          <p:cNvSpPr/>
          <p:nvPr/>
        </p:nvSpPr>
        <p:spPr>
          <a:xfrm>
            <a:off x="17195500" y="1242167"/>
            <a:ext cx="5508000" cy="5508000"/>
          </a:xfrm>
          <a:prstGeom prst="ellipse">
            <a:avLst/>
          </a:prstGeom>
          <a:solidFill>
            <a:srgbClr val="0099FF">
              <a:alpha val="471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9" name="Google Shape;279;g431eacb92094ce4e_1560"/>
          <p:cNvSpPr/>
          <p:nvPr/>
        </p:nvSpPr>
        <p:spPr>
          <a:xfrm>
            <a:off x="12353900" y="1651967"/>
            <a:ext cx="4688400" cy="4688400"/>
          </a:xfrm>
          <a:prstGeom prst="ellipse">
            <a:avLst/>
          </a:prstGeom>
          <a:noFill/>
          <a:ln cap="flat" cmpd="sng" w="9525">
            <a:solidFill>
              <a:schemeClr val="lt1"/>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 name="Google Shape;280;g431eacb92094ce4e_1560"/>
          <p:cNvSpPr/>
          <p:nvPr/>
        </p:nvSpPr>
        <p:spPr>
          <a:xfrm>
            <a:off x="17867233" y="1651967"/>
            <a:ext cx="4688400" cy="4688400"/>
          </a:xfrm>
          <a:prstGeom prst="ellipse">
            <a:avLst/>
          </a:prstGeom>
          <a:noFill/>
          <a:ln cap="flat" cmpd="sng" w="9525">
            <a:solidFill>
              <a:schemeClr val="lt1"/>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 name="Google Shape;281;g431eacb92094ce4e_1560"/>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282" name="Google Shape;282;g431eacb92094ce4e_1560"/>
          <p:cNvSpPr txBox="1"/>
          <p:nvPr>
            <p:ph idx="2"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pic>
        <p:nvPicPr>
          <p:cNvPr id="283" name="Google Shape;283;g431eacb92094ce4e_1560"/>
          <p:cNvPicPr preferRelativeResize="0"/>
          <p:nvPr/>
        </p:nvPicPr>
        <p:blipFill rotWithShape="1">
          <a:blip r:embed="rId4">
            <a:alphaModFix/>
          </a:blip>
          <a:srcRect b="10047" l="24744" r="24744" t="0"/>
          <a:stretch/>
        </p:blipFill>
        <p:spPr>
          <a:xfrm>
            <a:off x="4257788" y="2269512"/>
            <a:ext cx="1307100" cy="1310400"/>
          </a:xfrm>
          <a:prstGeom prst="ellipse">
            <a:avLst/>
          </a:prstGeom>
          <a:noFill/>
          <a:ln cap="flat" cmpd="sng" w="19050">
            <a:solidFill>
              <a:schemeClr val="lt1"/>
            </a:solidFill>
            <a:prstDash val="solid"/>
            <a:round/>
            <a:headEnd len="sm" w="sm" type="none"/>
            <a:tailEnd len="sm" w="sm" type="none"/>
          </a:ln>
        </p:spPr>
      </p:pic>
      <p:pic>
        <p:nvPicPr>
          <p:cNvPr id="284" name="Google Shape;284;g431eacb92094ce4e_1560"/>
          <p:cNvPicPr preferRelativeResize="0"/>
          <p:nvPr/>
        </p:nvPicPr>
        <p:blipFill rotWithShape="1">
          <a:blip r:embed="rId5">
            <a:alphaModFix/>
          </a:blip>
          <a:srcRect b="12427" l="0" r="0" t="12435"/>
          <a:stretch/>
        </p:blipFill>
        <p:spPr>
          <a:xfrm>
            <a:off x="2686049" y="2268085"/>
            <a:ext cx="1307100" cy="1310400"/>
          </a:xfrm>
          <a:prstGeom prst="ellipse">
            <a:avLst/>
          </a:prstGeom>
          <a:noFill/>
          <a:ln cap="flat" cmpd="sng" w="19050">
            <a:solidFill>
              <a:schemeClr val="lt1"/>
            </a:solidFill>
            <a:prstDash val="solid"/>
            <a:round/>
            <a:headEnd len="sm" w="sm" type="none"/>
            <a:tailEnd len="sm" w="sm" type="none"/>
          </a:ln>
        </p:spPr>
      </p:pic>
      <p:pic>
        <p:nvPicPr>
          <p:cNvPr id="285" name="Google Shape;285;g431eacb92094ce4e_1560"/>
          <p:cNvPicPr preferRelativeResize="0"/>
          <p:nvPr/>
        </p:nvPicPr>
        <p:blipFill rotWithShape="1">
          <a:blip r:embed="rId6">
            <a:alphaModFix/>
          </a:blip>
          <a:srcRect b="10072" l="17095" r="24795" t="2644"/>
          <a:stretch/>
        </p:blipFill>
        <p:spPr>
          <a:xfrm>
            <a:off x="7914120" y="2268092"/>
            <a:ext cx="1307100" cy="1310400"/>
          </a:xfrm>
          <a:prstGeom prst="ellipse">
            <a:avLst/>
          </a:prstGeom>
          <a:noFill/>
          <a:ln cap="flat" cmpd="sng" w="19050">
            <a:solidFill>
              <a:schemeClr val="lt1"/>
            </a:solidFill>
            <a:prstDash val="solid"/>
            <a:round/>
            <a:headEnd len="sm" w="sm" type="none"/>
            <a:tailEnd len="sm" w="sm" type="none"/>
          </a:ln>
        </p:spPr>
      </p:pic>
      <p:pic>
        <p:nvPicPr>
          <p:cNvPr id="286" name="Google Shape;286;g431eacb92094ce4e_1560"/>
          <p:cNvPicPr preferRelativeResize="0"/>
          <p:nvPr/>
        </p:nvPicPr>
        <p:blipFill rotWithShape="1">
          <a:blip r:embed="rId7">
            <a:alphaModFix/>
          </a:blip>
          <a:srcRect b="0" l="89" r="89" t="0"/>
          <a:stretch/>
        </p:blipFill>
        <p:spPr>
          <a:xfrm>
            <a:off x="9197105" y="3363883"/>
            <a:ext cx="1307100" cy="1310400"/>
          </a:xfrm>
          <a:prstGeom prst="ellipse">
            <a:avLst/>
          </a:prstGeom>
          <a:noFill/>
          <a:ln cap="flat" cmpd="sng" w="19050">
            <a:solidFill>
              <a:schemeClr val="lt1"/>
            </a:solidFill>
            <a:prstDash val="solid"/>
            <a:round/>
            <a:headEnd len="sm" w="sm" type="none"/>
            <a:tailEnd len="sm" w="sm" type="none"/>
          </a:ln>
        </p:spPr>
      </p:pic>
      <p:pic>
        <p:nvPicPr>
          <p:cNvPr id="287" name="Google Shape;287;g431eacb92094ce4e_1560"/>
          <p:cNvPicPr preferRelativeResize="0"/>
          <p:nvPr/>
        </p:nvPicPr>
        <p:blipFill rotWithShape="1">
          <a:blip r:embed="rId8">
            <a:alphaModFix/>
          </a:blip>
          <a:srcRect b="54252" l="26549" r="26544" t="7249"/>
          <a:stretch/>
        </p:blipFill>
        <p:spPr>
          <a:xfrm>
            <a:off x="6338572" y="4409951"/>
            <a:ext cx="1307100" cy="1310400"/>
          </a:xfrm>
          <a:prstGeom prst="ellipse">
            <a:avLst/>
          </a:prstGeom>
          <a:noFill/>
          <a:ln cap="flat" cmpd="sng" w="19050">
            <a:solidFill>
              <a:schemeClr val="lt1"/>
            </a:solidFill>
            <a:prstDash val="solid"/>
            <a:round/>
            <a:headEnd len="sm" w="sm" type="none"/>
            <a:tailEnd len="sm" w="sm" type="none"/>
          </a:ln>
        </p:spPr>
      </p:pic>
      <p:pic>
        <p:nvPicPr>
          <p:cNvPr id="288" name="Google Shape;288;g431eacb92094ce4e_1560"/>
          <p:cNvPicPr preferRelativeResize="0"/>
          <p:nvPr/>
        </p:nvPicPr>
        <p:blipFill rotWithShape="1">
          <a:blip r:embed="rId9">
            <a:alphaModFix/>
          </a:blip>
          <a:srcRect b="0" l="5939" r="27027" t="0"/>
          <a:stretch/>
        </p:blipFill>
        <p:spPr>
          <a:xfrm>
            <a:off x="1378821" y="3321191"/>
            <a:ext cx="1307100" cy="1310400"/>
          </a:xfrm>
          <a:prstGeom prst="ellipse">
            <a:avLst/>
          </a:prstGeom>
          <a:noFill/>
          <a:ln cap="flat" cmpd="sng" w="19050">
            <a:solidFill>
              <a:schemeClr val="lt1"/>
            </a:solidFill>
            <a:prstDash val="solid"/>
            <a:round/>
            <a:headEnd len="sm" w="sm" type="none"/>
            <a:tailEnd len="sm" w="sm" type="none"/>
          </a:ln>
        </p:spPr>
      </p:pic>
      <p:pic>
        <p:nvPicPr>
          <p:cNvPr id="289" name="Google Shape;289;g431eacb92094ce4e_1560"/>
          <p:cNvPicPr preferRelativeResize="0"/>
          <p:nvPr/>
        </p:nvPicPr>
        <p:blipFill rotWithShape="1">
          <a:blip r:embed="rId10">
            <a:alphaModFix/>
          </a:blip>
          <a:srcRect b="26047" l="11876" r="17261" t="2960"/>
          <a:stretch/>
        </p:blipFill>
        <p:spPr>
          <a:xfrm>
            <a:off x="6338553" y="2269484"/>
            <a:ext cx="1307100" cy="1310400"/>
          </a:xfrm>
          <a:prstGeom prst="ellipse">
            <a:avLst/>
          </a:prstGeom>
          <a:noFill/>
          <a:ln cap="flat" cmpd="sng" w="19050">
            <a:solidFill>
              <a:schemeClr val="lt1"/>
            </a:solidFill>
            <a:prstDash val="solid"/>
            <a:round/>
            <a:headEnd len="sm" w="sm" type="none"/>
            <a:tailEnd len="sm" w="sm" type="none"/>
          </a:ln>
        </p:spPr>
      </p:pic>
      <p:pic>
        <p:nvPicPr>
          <p:cNvPr id="290" name="Google Shape;290;g431eacb92094ce4e_1560"/>
          <p:cNvPicPr preferRelativeResize="0"/>
          <p:nvPr/>
        </p:nvPicPr>
        <p:blipFill rotWithShape="1">
          <a:blip r:embed="rId11">
            <a:alphaModFix/>
          </a:blip>
          <a:srcRect b="15225" l="39584" r="15989" t="0"/>
          <a:stretch/>
        </p:blipFill>
        <p:spPr>
          <a:xfrm>
            <a:off x="7914105" y="4409968"/>
            <a:ext cx="1307100" cy="1310400"/>
          </a:xfrm>
          <a:prstGeom prst="ellipse">
            <a:avLst/>
          </a:prstGeom>
          <a:noFill/>
          <a:ln cap="flat" cmpd="sng" w="19050">
            <a:solidFill>
              <a:schemeClr val="lt1"/>
            </a:solidFill>
            <a:prstDash val="solid"/>
            <a:round/>
            <a:headEnd len="sm" w="sm" type="none"/>
            <a:tailEnd len="sm" w="sm" type="none"/>
          </a:ln>
        </p:spPr>
      </p:pic>
      <p:sp>
        <p:nvSpPr>
          <p:cNvPr id="291" name="Google Shape;291;g431eacb92094ce4e_1560"/>
          <p:cNvSpPr txBox="1"/>
          <p:nvPr/>
        </p:nvSpPr>
        <p:spPr>
          <a:xfrm>
            <a:off x="1185217" y="4743200"/>
            <a:ext cx="1628700" cy="295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chemeClr val="lt1"/>
                </a:solidFill>
                <a:highlight>
                  <a:srgbClr val="FBF6F1"/>
                </a:highlight>
                <a:latin typeface="Roboto"/>
                <a:ea typeface="Roboto"/>
                <a:cs typeface="Roboto"/>
                <a:sym typeface="Roboto"/>
              </a:rPr>
              <a:t>Søren Rasmussen</a:t>
            </a:r>
            <a:endParaRPr b="1" i="0" sz="900" u="none" cap="none" strike="noStrike">
              <a:solidFill>
                <a:schemeClr val="lt1"/>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chemeClr val="lt1"/>
                </a:solidFill>
                <a:highlight>
                  <a:srgbClr val="FBF6F1"/>
                </a:highlight>
                <a:latin typeface="Roboto Light"/>
                <a:ea typeface="Roboto Light"/>
                <a:cs typeface="Roboto Light"/>
                <a:sym typeface="Roboto Light"/>
              </a:rPr>
              <a:t>Indehaver af ONV </a:t>
            </a:r>
            <a:br>
              <a:rPr b="0" i="0" lang="da-DK" sz="800" u="none" cap="none" strike="noStrike">
                <a:solidFill>
                  <a:schemeClr val="lt1"/>
                </a:solidFill>
                <a:highlight>
                  <a:srgbClr val="FBF6F1"/>
                </a:highlight>
                <a:latin typeface="Roboto Light"/>
                <a:ea typeface="Roboto Light"/>
                <a:cs typeface="Roboto Light"/>
                <a:sym typeface="Roboto Light"/>
              </a:rPr>
            </a:br>
            <a:r>
              <a:rPr b="0" i="0" lang="da-DK" sz="800" u="none" cap="none" strike="noStrike">
                <a:solidFill>
                  <a:schemeClr val="lt1"/>
                </a:solidFill>
                <a:highlight>
                  <a:srgbClr val="FBF6F1"/>
                </a:highlight>
                <a:latin typeface="Roboto Light"/>
                <a:ea typeface="Roboto Light"/>
                <a:cs typeface="Roboto Light"/>
                <a:sym typeface="Roboto Light"/>
              </a:rPr>
              <a:t>arkitekter</a:t>
            </a:r>
            <a:endParaRPr b="0" i="0" sz="800" u="none" cap="none" strike="noStrike">
              <a:solidFill>
                <a:schemeClr val="lt1"/>
              </a:solidFill>
              <a:highlight>
                <a:srgbClr val="FBF6F1"/>
              </a:highlight>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lt1"/>
              </a:solidFill>
              <a:highlight>
                <a:srgbClr val="FBF6F1"/>
              </a:highlight>
              <a:latin typeface="Roboto"/>
              <a:ea typeface="Roboto"/>
              <a:cs typeface="Roboto"/>
              <a:sym typeface="Roboto"/>
            </a:endParaRPr>
          </a:p>
        </p:txBody>
      </p:sp>
      <p:sp>
        <p:nvSpPr>
          <p:cNvPr id="292" name="Google Shape;292;g431eacb92094ce4e_1560"/>
          <p:cNvSpPr txBox="1"/>
          <p:nvPr/>
        </p:nvSpPr>
        <p:spPr>
          <a:xfrm>
            <a:off x="3748800" y="3698084"/>
            <a:ext cx="2325300" cy="53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chemeClr val="lt1"/>
                </a:solidFill>
                <a:highlight>
                  <a:srgbClr val="FBF6F1"/>
                </a:highlight>
                <a:latin typeface="Roboto"/>
                <a:ea typeface="Roboto"/>
                <a:cs typeface="Roboto"/>
                <a:sym typeface="Roboto"/>
              </a:rPr>
              <a:t>Susanne Grunkin</a:t>
            </a:r>
            <a:endParaRPr b="1" i="0" sz="900" u="none" cap="none" strike="noStrike">
              <a:solidFill>
                <a:schemeClr val="lt1"/>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chemeClr val="lt1"/>
                </a:solidFill>
                <a:highlight>
                  <a:srgbClr val="FBF6F1"/>
                </a:highlight>
                <a:latin typeface="Roboto Light"/>
                <a:ea typeface="Roboto Light"/>
                <a:cs typeface="Roboto Light"/>
                <a:sym typeface="Roboto Light"/>
              </a:rPr>
              <a:t>Kompetenceleder for bære-</a:t>
            </a:r>
            <a:br>
              <a:rPr b="0" i="0" lang="da-DK" sz="800" u="none" cap="none" strike="noStrike">
                <a:solidFill>
                  <a:schemeClr val="lt1"/>
                </a:solidFill>
                <a:highlight>
                  <a:srgbClr val="FBF6F1"/>
                </a:highlight>
                <a:latin typeface="Roboto Light"/>
                <a:ea typeface="Roboto Light"/>
                <a:cs typeface="Roboto Light"/>
                <a:sym typeface="Roboto Light"/>
              </a:rPr>
            </a:br>
            <a:r>
              <a:rPr b="0" i="0" lang="da-DK" sz="800" u="none" cap="none" strike="noStrike">
                <a:solidFill>
                  <a:schemeClr val="lt1"/>
                </a:solidFill>
                <a:highlight>
                  <a:srgbClr val="FBF6F1"/>
                </a:highlight>
                <a:latin typeface="Roboto Light"/>
                <a:ea typeface="Roboto Light"/>
                <a:cs typeface="Roboto Light"/>
                <a:sym typeface="Roboto Light"/>
              </a:rPr>
              <a:t>dygtighed hos Arkitema Urban</a:t>
            </a:r>
            <a:endParaRPr b="0" i="0" sz="800" u="none" cap="none" strike="noStrike">
              <a:solidFill>
                <a:schemeClr val="lt1"/>
              </a:solidFill>
              <a:highlight>
                <a:srgbClr val="FBF6F1"/>
              </a:highlight>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lt1"/>
              </a:solidFill>
              <a:highlight>
                <a:srgbClr val="FBF6F1"/>
              </a:highlight>
              <a:latin typeface="Roboto"/>
              <a:ea typeface="Roboto"/>
              <a:cs typeface="Roboto"/>
              <a:sym typeface="Roboto"/>
            </a:endParaRPr>
          </a:p>
        </p:txBody>
      </p:sp>
      <p:sp>
        <p:nvSpPr>
          <p:cNvPr id="293" name="Google Shape;293;g431eacb92094ce4e_1560"/>
          <p:cNvSpPr txBox="1"/>
          <p:nvPr/>
        </p:nvSpPr>
        <p:spPr>
          <a:xfrm>
            <a:off x="2143067" y="3698100"/>
            <a:ext cx="2325300" cy="53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chemeClr val="lt1"/>
                </a:solidFill>
                <a:highlight>
                  <a:srgbClr val="FBF6F1"/>
                </a:highlight>
                <a:latin typeface="Roboto"/>
                <a:ea typeface="Roboto"/>
                <a:cs typeface="Roboto"/>
                <a:sym typeface="Roboto"/>
              </a:rPr>
              <a:t>Finn Nørkjær</a:t>
            </a:r>
            <a:endParaRPr b="1" i="0" sz="900" u="none" cap="none" strike="noStrike">
              <a:solidFill>
                <a:schemeClr val="lt1"/>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chemeClr val="lt1"/>
                </a:solidFill>
                <a:highlight>
                  <a:srgbClr val="FBF6F1"/>
                </a:highlight>
                <a:latin typeface="Roboto Light"/>
                <a:ea typeface="Roboto Light"/>
                <a:cs typeface="Roboto Light"/>
                <a:sym typeface="Roboto Light"/>
              </a:rPr>
              <a:t>Partner i BIG</a:t>
            </a:r>
            <a:endParaRPr b="0" i="0" sz="800" u="none" cap="none" strike="noStrike">
              <a:solidFill>
                <a:schemeClr val="lt1"/>
              </a:solidFill>
              <a:highlight>
                <a:srgbClr val="FBF6F1"/>
              </a:highlight>
              <a:latin typeface="Roboto Light"/>
              <a:ea typeface="Roboto Light"/>
              <a:cs typeface="Roboto Light"/>
              <a:sym typeface="Roboto Light"/>
            </a:endParaRPr>
          </a:p>
        </p:txBody>
      </p:sp>
      <p:sp>
        <p:nvSpPr>
          <p:cNvPr id="294" name="Google Shape;294;g431eacb92094ce4e_1560"/>
          <p:cNvSpPr txBox="1"/>
          <p:nvPr/>
        </p:nvSpPr>
        <p:spPr>
          <a:xfrm>
            <a:off x="3748817" y="5839951"/>
            <a:ext cx="2325300" cy="53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chemeClr val="lt1"/>
                </a:solidFill>
                <a:highlight>
                  <a:srgbClr val="FBF6F1"/>
                </a:highlight>
                <a:latin typeface="Roboto"/>
                <a:ea typeface="Roboto"/>
                <a:cs typeface="Roboto"/>
                <a:sym typeface="Roboto"/>
              </a:rPr>
              <a:t>David Sim</a:t>
            </a:r>
            <a:endParaRPr b="1" i="0" sz="900" u="none" cap="none" strike="noStrike">
              <a:solidFill>
                <a:schemeClr val="lt1"/>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chemeClr val="lt1"/>
                </a:solidFill>
                <a:highlight>
                  <a:srgbClr val="FBF6F1"/>
                </a:highlight>
                <a:latin typeface="Roboto Light"/>
                <a:ea typeface="Roboto Light"/>
                <a:cs typeface="Roboto Light"/>
                <a:sym typeface="Roboto Light"/>
              </a:rPr>
              <a:t>Partner og Creative </a:t>
            </a:r>
            <a:endParaRPr b="0" i="0" sz="800" u="none" cap="none" strike="noStrike">
              <a:solidFill>
                <a:schemeClr val="lt1"/>
              </a:solidFill>
              <a:highlight>
                <a:srgbClr val="FBF6F1"/>
              </a:highlight>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chemeClr val="lt1"/>
                </a:solidFill>
                <a:highlight>
                  <a:srgbClr val="FBF6F1"/>
                </a:highlight>
                <a:latin typeface="Roboto Light"/>
                <a:ea typeface="Roboto Light"/>
                <a:cs typeface="Roboto Light"/>
                <a:sym typeface="Roboto Light"/>
              </a:rPr>
              <a:t>Director i Gehl</a:t>
            </a:r>
            <a:endParaRPr b="0" i="0" sz="800" u="none" cap="none" strike="noStrike">
              <a:solidFill>
                <a:schemeClr val="lt1"/>
              </a:solidFill>
              <a:highlight>
                <a:srgbClr val="FBF6F1"/>
              </a:highlight>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lt1"/>
              </a:solidFill>
              <a:highlight>
                <a:srgbClr val="FBF6F1"/>
              </a:highlight>
              <a:latin typeface="Roboto"/>
              <a:ea typeface="Roboto"/>
              <a:cs typeface="Roboto"/>
              <a:sym typeface="Roboto"/>
            </a:endParaRPr>
          </a:p>
        </p:txBody>
      </p:sp>
      <p:sp>
        <p:nvSpPr>
          <p:cNvPr id="295" name="Google Shape;295;g431eacb92094ce4e_1560"/>
          <p:cNvSpPr txBox="1"/>
          <p:nvPr/>
        </p:nvSpPr>
        <p:spPr>
          <a:xfrm>
            <a:off x="5892417" y="5825384"/>
            <a:ext cx="2325300" cy="53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rgbClr val="0099FF"/>
                </a:solidFill>
                <a:highlight>
                  <a:srgbClr val="FBF6F1"/>
                </a:highlight>
                <a:latin typeface="Roboto"/>
                <a:ea typeface="Roboto"/>
                <a:cs typeface="Roboto"/>
                <a:sym typeface="Roboto"/>
              </a:rPr>
              <a:t>Henriette Christiansen</a:t>
            </a:r>
            <a:endParaRPr b="1" i="0" sz="900" u="none" cap="none" strike="noStrike">
              <a:solidFill>
                <a:srgbClr val="0099FF"/>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rgbClr val="0099FF"/>
                </a:solidFill>
                <a:highlight>
                  <a:srgbClr val="FBF6F1"/>
                </a:highlight>
                <a:latin typeface="Roboto Light"/>
                <a:ea typeface="Roboto Light"/>
                <a:cs typeface="Roboto Light"/>
                <a:sym typeface="Roboto Light"/>
              </a:rPr>
              <a:t>Direktør Egmont Fonden</a:t>
            </a:r>
            <a:endParaRPr b="0" i="0" sz="800" u="none" cap="none" strike="noStrike">
              <a:solidFill>
                <a:srgbClr val="0099FF"/>
              </a:solidFill>
              <a:highlight>
                <a:srgbClr val="FBF6F1"/>
              </a:highlight>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rgbClr val="0099FF"/>
              </a:solidFill>
              <a:highlight>
                <a:srgbClr val="FBF6F1"/>
              </a:highlight>
              <a:latin typeface="Roboto"/>
              <a:ea typeface="Roboto"/>
              <a:cs typeface="Roboto"/>
              <a:sym typeface="Roboto"/>
            </a:endParaRPr>
          </a:p>
        </p:txBody>
      </p:sp>
      <p:sp>
        <p:nvSpPr>
          <p:cNvPr id="296" name="Google Shape;296;g431eacb92094ce4e_1560"/>
          <p:cNvSpPr txBox="1"/>
          <p:nvPr/>
        </p:nvSpPr>
        <p:spPr>
          <a:xfrm>
            <a:off x="5829567" y="3686317"/>
            <a:ext cx="2325300" cy="53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chemeClr val="lt1"/>
                </a:solidFill>
                <a:highlight>
                  <a:srgbClr val="FBF6F1"/>
                </a:highlight>
                <a:latin typeface="Roboto"/>
                <a:ea typeface="Roboto"/>
                <a:cs typeface="Roboto"/>
                <a:sym typeface="Roboto"/>
              </a:rPr>
              <a:t>Chrstian Tangkjær</a:t>
            </a:r>
            <a:endParaRPr b="1" i="0" sz="900" u="none" cap="none" strike="noStrike">
              <a:solidFill>
                <a:schemeClr val="lt1"/>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chemeClr val="lt1"/>
                </a:solidFill>
                <a:highlight>
                  <a:srgbClr val="FBF6F1"/>
                </a:highlight>
                <a:latin typeface="Roboto Light"/>
                <a:ea typeface="Roboto Light"/>
                <a:cs typeface="Roboto Light"/>
                <a:sym typeface="Roboto Light"/>
              </a:rPr>
              <a:t>Partner i Mobilize</a:t>
            </a:r>
            <a:endParaRPr b="0" i="0" sz="800" u="none" cap="none" strike="noStrike">
              <a:solidFill>
                <a:schemeClr val="lt1"/>
              </a:solidFill>
              <a:highlight>
                <a:srgbClr val="FBF6F1"/>
              </a:highlight>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lt1"/>
              </a:solidFill>
              <a:highlight>
                <a:srgbClr val="FBF6F1"/>
              </a:highlight>
              <a:latin typeface="Roboto"/>
              <a:ea typeface="Roboto"/>
              <a:cs typeface="Roboto"/>
              <a:sym typeface="Roboto"/>
            </a:endParaRPr>
          </a:p>
        </p:txBody>
      </p:sp>
      <p:sp>
        <p:nvSpPr>
          <p:cNvPr id="297" name="Google Shape;297;g431eacb92094ce4e_1560"/>
          <p:cNvSpPr txBox="1"/>
          <p:nvPr/>
        </p:nvSpPr>
        <p:spPr>
          <a:xfrm>
            <a:off x="7405117" y="3698100"/>
            <a:ext cx="2325300" cy="53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chemeClr val="lt1"/>
                </a:solidFill>
                <a:highlight>
                  <a:srgbClr val="FBF6F1"/>
                </a:highlight>
                <a:latin typeface="Roboto"/>
                <a:ea typeface="Roboto"/>
                <a:cs typeface="Roboto"/>
                <a:sym typeface="Roboto"/>
              </a:rPr>
              <a:t>Maria Kavita Nielsen</a:t>
            </a:r>
            <a:endParaRPr b="1" i="0" sz="900" u="none" cap="none" strike="noStrike">
              <a:solidFill>
                <a:schemeClr val="lt1"/>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chemeClr val="lt1"/>
                </a:solidFill>
                <a:highlight>
                  <a:srgbClr val="FBF6F1"/>
                </a:highlight>
                <a:latin typeface="Roboto Light"/>
                <a:ea typeface="Roboto Light"/>
                <a:cs typeface="Roboto Light"/>
                <a:sym typeface="Roboto Light"/>
              </a:rPr>
              <a:t>Direktør Mind Your </a:t>
            </a:r>
            <a:br>
              <a:rPr b="0" i="0" lang="da-DK" sz="800" u="none" cap="none" strike="noStrike">
                <a:solidFill>
                  <a:schemeClr val="lt1"/>
                </a:solidFill>
                <a:highlight>
                  <a:srgbClr val="FBF6F1"/>
                </a:highlight>
                <a:latin typeface="Roboto Light"/>
                <a:ea typeface="Roboto Light"/>
                <a:cs typeface="Roboto Light"/>
                <a:sym typeface="Roboto Light"/>
              </a:rPr>
            </a:br>
            <a:r>
              <a:rPr b="0" i="0" lang="da-DK" sz="800" u="none" cap="none" strike="noStrike">
                <a:solidFill>
                  <a:schemeClr val="lt1"/>
                </a:solidFill>
                <a:highlight>
                  <a:srgbClr val="FBF6F1"/>
                </a:highlight>
                <a:latin typeface="Roboto Light"/>
                <a:ea typeface="Roboto Light"/>
                <a:cs typeface="Roboto Light"/>
                <a:sym typeface="Roboto Light"/>
              </a:rPr>
              <a:t>Own Business</a:t>
            </a:r>
            <a:endParaRPr b="0" i="0" sz="800" u="none" cap="none" strike="noStrike">
              <a:solidFill>
                <a:schemeClr val="lt1"/>
              </a:solidFill>
              <a:highlight>
                <a:srgbClr val="FBF6F1"/>
              </a:highlight>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lt1"/>
              </a:solidFill>
              <a:highlight>
                <a:srgbClr val="FBF6F1"/>
              </a:highlight>
              <a:latin typeface="Roboto"/>
              <a:ea typeface="Roboto"/>
              <a:cs typeface="Roboto"/>
              <a:sym typeface="Roboto"/>
            </a:endParaRPr>
          </a:p>
        </p:txBody>
      </p:sp>
      <p:sp>
        <p:nvSpPr>
          <p:cNvPr id="298" name="Google Shape;298;g431eacb92094ce4e_1560"/>
          <p:cNvSpPr txBox="1"/>
          <p:nvPr/>
        </p:nvSpPr>
        <p:spPr>
          <a:xfrm>
            <a:off x="8688100" y="4799351"/>
            <a:ext cx="2325300" cy="53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chemeClr val="lt1"/>
                </a:solidFill>
                <a:highlight>
                  <a:srgbClr val="FBF6F1"/>
                </a:highlight>
                <a:latin typeface="Roboto"/>
                <a:ea typeface="Roboto"/>
                <a:cs typeface="Roboto"/>
                <a:sym typeface="Roboto"/>
              </a:rPr>
              <a:t>Thomas Boje</a:t>
            </a:r>
            <a:endParaRPr b="1" i="0" sz="900" u="none" cap="none" strike="noStrike">
              <a:solidFill>
                <a:schemeClr val="lt1"/>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chemeClr val="lt1"/>
                </a:solidFill>
                <a:highlight>
                  <a:srgbClr val="FBF6F1"/>
                </a:highlight>
                <a:latin typeface="Roboto Light"/>
                <a:ea typeface="Roboto Light"/>
                <a:cs typeface="Roboto Light"/>
                <a:sym typeface="Roboto Light"/>
              </a:rPr>
              <a:t>Professor Roskilde </a:t>
            </a:r>
            <a:br>
              <a:rPr b="0" i="0" lang="da-DK" sz="800" u="none" cap="none" strike="noStrike">
                <a:solidFill>
                  <a:schemeClr val="lt1"/>
                </a:solidFill>
                <a:highlight>
                  <a:srgbClr val="FBF6F1"/>
                </a:highlight>
                <a:latin typeface="Roboto Light"/>
                <a:ea typeface="Roboto Light"/>
                <a:cs typeface="Roboto Light"/>
                <a:sym typeface="Roboto Light"/>
              </a:rPr>
            </a:br>
            <a:r>
              <a:rPr b="0" i="0" lang="da-DK" sz="800" u="none" cap="none" strike="noStrike">
                <a:solidFill>
                  <a:schemeClr val="lt1"/>
                </a:solidFill>
                <a:highlight>
                  <a:srgbClr val="FBF6F1"/>
                </a:highlight>
                <a:latin typeface="Roboto Light"/>
                <a:ea typeface="Roboto Light"/>
                <a:cs typeface="Roboto Light"/>
                <a:sym typeface="Roboto Light"/>
              </a:rPr>
              <a:t>Universitet</a:t>
            </a:r>
            <a:endParaRPr b="0" i="0" sz="800" u="none" cap="none" strike="noStrike">
              <a:solidFill>
                <a:schemeClr val="lt1"/>
              </a:solidFill>
              <a:highlight>
                <a:srgbClr val="FBF6F1"/>
              </a:highlight>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lt1"/>
              </a:solidFill>
              <a:highlight>
                <a:srgbClr val="FBF6F1"/>
              </a:highlight>
              <a:latin typeface="Roboto"/>
              <a:ea typeface="Roboto"/>
              <a:cs typeface="Roboto"/>
              <a:sym typeface="Roboto"/>
            </a:endParaRPr>
          </a:p>
        </p:txBody>
      </p:sp>
      <p:sp>
        <p:nvSpPr>
          <p:cNvPr id="299" name="Google Shape;299;g431eacb92094ce4e_1560"/>
          <p:cNvSpPr txBox="1"/>
          <p:nvPr/>
        </p:nvSpPr>
        <p:spPr>
          <a:xfrm>
            <a:off x="7405117" y="5825400"/>
            <a:ext cx="2325300" cy="53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rgbClr val="0099FF"/>
                </a:solidFill>
                <a:highlight>
                  <a:srgbClr val="FBF6F1"/>
                </a:highlight>
                <a:latin typeface="Roboto"/>
                <a:ea typeface="Roboto"/>
                <a:cs typeface="Roboto"/>
                <a:sym typeface="Roboto"/>
              </a:rPr>
              <a:t>Michael Svarer</a:t>
            </a:r>
            <a:endParaRPr b="1" i="0" sz="900" u="none" cap="none" strike="noStrike">
              <a:solidFill>
                <a:srgbClr val="0099FF"/>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rgbClr val="0099FF"/>
                </a:solidFill>
                <a:highlight>
                  <a:srgbClr val="FBF6F1"/>
                </a:highlight>
                <a:latin typeface="Roboto Light"/>
                <a:ea typeface="Roboto Light"/>
                <a:cs typeface="Roboto Light"/>
                <a:sym typeface="Roboto Light"/>
              </a:rPr>
              <a:t>Professor Aarhus Universitet</a:t>
            </a:r>
            <a:endParaRPr b="0" i="0" sz="800" u="none" cap="none" strike="noStrike">
              <a:solidFill>
                <a:srgbClr val="0099FF"/>
              </a:solidFill>
              <a:highlight>
                <a:srgbClr val="FBF6F1"/>
              </a:highlight>
              <a:latin typeface="Roboto Light"/>
              <a:ea typeface="Roboto Light"/>
              <a:cs typeface="Roboto Light"/>
              <a:sym typeface="Roboto Light"/>
            </a:endParaRPr>
          </a:p>
        </p:txBody>
      </p:sp>
      <p:sp>
        <p:nvSpPr>
          <p:cNvPr id="300" name="Google Shape;300;g431eacb92094ce4e_1560"/>
          <p:cNvSpPr txBox="1"/>
          <p:nvPr>
            <p:ph type="title"/>
          </p:nvPr>
        </p:nvSpPr>
        <p:spPr>
          <a:xfrm>
            <a:off x="292800" y="1219200"/>
            <a:ext cx="3669600" cy="100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da-DK"/>
              <a:t>Medlemmer</a:t>
            </a:r>
            <a:endParaRPr/>
          </a:p>
        </p:txBody>
      </p:sp>
      <p:sp>
        <p:nvSpPr>
          <p:cNvPr id="301" name="Google Shape;301;g431eacb92094ce4e_1560"/>
          <p:cNvSpPr txBox="1"/>
          <p:nvPr/>
        </p:nvSpPr>
        <p:spPr>
          <a:xfrm>
            <a:off x="716240" y="2119661"/>
            <a:ext cx="1705200" cy="415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1300"/>
              </a:spcAft>
              <a:buClr>
                <a:srgbClr val="000000"/>
              </a:buClr>
              <a:buSzPts val="1100"/>
              <a:buFont typeface="Arial"/>
              <a:buNone/>
            </a:pPr>
            <a:r>
              <a:rPr b="1" i="0" lang="da-DK" sz="1100" u="none" cap="none" strike="noStrike">
                <a:solidFill>
                  <a:schemeClr val="lt1"/>
                </a:solidFill>
                <a:latin typeface="Roboto"/>
                <a:ea typeface="Roboto"/>
                <a:cs typeface="Roboto"/>
                <a:sym typeface="Roboto"/>
              </a:rPr>
              <a:t>Fysisk review board</a:t>
            </a:r>
            <a:endParaRPr b="1" i="0" sz="1300" u="none" cap="none" strike="noStrike">
              <a:solidFill>
                <a:schemeClr val="lt1"/>
              </a:solidFill>
              <a:latin typeface="Roboto"/>
              <a:ea typeface="Roboto"/>
              <a:cs typeface="Roboto"/>
              <a:sym typeface="Roboto"/>
            </a:endParaRPr>
          </a:p>
        </p:txBody>
      </p:sp>
      <p:pic>
        <p:nvPicPr>
          <p:cNvPr id="302" name="Google Shape;302;g431eacb92094ce4e_1560"/>
          <p:cNvPicPr preferRelativeResize="0"/>
          <p:nvPr/>
        </p:nvPicPr>
        <p:blipFill rotWithShape="1">
          <a:blip r:embed="rId12">
            <a:alphaModFix/>
          </a:blip>
          <a:srcRect b="26012" l="0" r="0" t="7030"/>
          <a:stretch/>
        </p:blipFill>
        <p:spPr>
          <a:xfrm>
            <a:off x="2686033" y="4408967"/>
            <a:ext cx="1307100" cy="1312500"/>
          </a:xfrm>
          <a:prstGeom prst="ellipse">
            <a:avLst/>
          </a:prstGeom>
          <a:noFill/>
          <a:ln cap="flat" cmpd="sng" w="19050">
            <a:solidFill>
              <a:schemeClr val="lt1"/>
            </a:solidFill>
            <a:prstDash val="solid"/>
            <a:round/>
            <a:headEnd len="sm" w="sm" type="none"/>
            <a:tailEnd len="sm" w="sm" type="none"/>
          </a:ln>
        </p:spPr>
      </p:pic>
      <p:sp>
        <p:nvSpPr>
          <p:cNvPr id="303" name="Google Shape;303;g431eacb92094ce4e_1560"/>
          <p:cNvSpPr txBox="1"/>
          <p:nvPr/>
        </p:nvSpPr>
        <p:spPr>
          <a:xfrm>
            <a:off x="2177017" y="5839951"/>
            <a:ext cx="2325300" cy="53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da-DK" sz="900" u="none" cap="none" strike="noStrike">
                <a:solidFill>
                  <a:schemeClr val="lt1"/>
                </a:solidFill>
                <a:highlight>
                  <a:srgbClr val="FBF6F1"/>
                </a:highlight>
                <a:latin typeface="Roboto"/>
                <a:ea typeface="Roboto"/>
                <a:cs typeface="Roboto"/>
                <a:sym typeface="Roboto"/>
              </a:rPr>
              <a:t>Rane Willerslev</a:t>
            </a:r>
            <a:endParaRPr b="1" i="0" sz="900" u="none" cap="none" strike="noStrike">
              <a:solidFill>
                <a:schemeClr val="lt1"/>
              </a:solidFill>
              <a:highlight>
                <a:srgbClr val="FBF6F1"/>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da-DK" sz="800" u="none" cap="none" strike="noStrike">
                <a:solidFill>
                  <a:schemeClr val="lt1"/>
                </a:solidFill>
                <a:highlight>
                  <a:srgbClr val="FBF6F1"/>
                </a:highlight>
                <a:latin typeface="Roboto Light"/>
                <a:ea typeface="Roboto Light"/>
                <a:cs typeface="Roboto Light"/>
                <a:sym typeface="Roboto Light"/>
              </a:rPr>
              <a:t>Direktør Nationalmuseet</a:t>
            </a:r>
            <a:endParaRPr b="0" i="0" sz="800" u="none" cap="none" strike="noStrike">
              <a:solidFill>
                <a:schemeClr val="lt1"/>
              </a:solidFill>
              <a:highlight>
                <a:srgbClr val="FBF6F1"/>
              </a:highlight>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lt1"/>
              </a:solidFill>
              <a:highlight>
                <a:srgbClr val="FBF6F1"/>
              </a:highlight>
              <a:latin typeface="Roboto"/>
              <a:ea typeface="Roboto"/>
              <a:cs typeface="Roboto"/>
              <a:sym typeface="Roboto"/>
            </a:endParaRPr>
          </a:p>
        </p:txBody>
      </p:sp>
      <p:sp>
        <p:nvSpPr>
          <p:cNvPr id="304" name="Google Shape;304;g431eacb92094ce4e_1560"/>
          <p:cNvSpPr txBox="1"/>
          <p:nvPr/>
        </p:nvSpPr>
        <p:spPr>
          <a:xfrm>
            <a:off x="9013704" y="2119667"/>
            <a:ext cx="2406000" cy="4155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1300"/>
              </a:spcAft>
              <a:buClr>
                <a:srgbClr val="000000"/>
              </a:buClr>
              <a:buSzPts val="1100"/>
              <a:buFont typeface="Arial"/>
              <a:buNone/>
            </a:pPr>
            <a:r>
              <a:rPr b="1" i="0" lang="da-DK" sz="1100" u="none" cap="none" strike="noStrike">
                <a:solidFill>
                  <a:schemeClr val="lt1"/>
                </a:solidFill>
                <a:latin typeface="Roboto"/>
                <a:ea typeface="Roboto"/>
                <a:cs typeface="Roboto"/>
                <a:sym typeface="Roboto"/>
              </a:rPr>
              <a:t>Boligsocial review board</a:t>
            </a:r>
            <a:endParaRPr b="1" i="0" sz="1300" u="none" cap="none" strike="noStrike">
              <a:solidFill>
                <a:schemeClr val="lt1"/>
              </a:solidFill>
              <a:latin typeface="Roboto"/>
              <a:ea typeface="Roboto"/>
              <a:cs typeface="Roboto"/>
              <a:sym typeface="Roboto"/>
            </a:endParaRPr>
          </a:p>
        </p:txBody>
      </p:sp>
      <p:pic>
        <p:nvPicPr>
          <p:cNvPr descr="A person with a beard&#10;&#10;Description automatically generated with medium confidence" id="305" name="Google Shape;305;g431eacb92094ce4e_1560"/>
          <p:cNvPicPr preferRelativeResize="0"/>
          <p:nvPr/>
        </p:nvPicPr>
        <p:blipFill rotWithShape="1">
          <a:blip r:embed="rId13">
            <a:alphaModFix/>
          </a:blip>
          <a:srcRect b="4167" l="4167" r="11465" t="11465"/>
          <a:stretch/>
        </p:blipFill>
        <p:spPr>
          <a:xfrm>
            <a:off x="4257788" y="4408968"/>
            <a:ext cx="1307100" cy="13320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g431eacb92094ce4e_1594"/>
          <p:cNvPicPr preferRelativeResize="0"/>
          <p:nvPr/>
        </p:nvPicPr>
        <p:blipFill rotWithShape="1">
          <a:blip r:embed="rId3">
            <a:alphaModFix/>
          </a:blip>
          <a:srcRect b="0" l="0" r="0" t="0"/>
          <a:stretch/>
        </p:blipFill>
        <p:spPr>
          <a:xfrm>
            <a:off x="5384251" y="1922883"/>
            <a:ext cx="2657100" cy="2657100"/>
          </a:xfrm>
          <a:prstGeom prst="ellipse">
            <a:avLst/>
          </a:prstGeom>
          <a:noFill/>
          <a:ln>
            <a:noFill/>
          </a:ln>
        </p:spPr>
      </p:pic>
      <p:sp>
        <p:nvSpPr>
          <p:cNvPr id="311" name="Google Shape;311;g431eacb92094ce4e_1594"/>
          <p:cNvSpPr txBox="1"/>
          <p:nvPr>
            <p:ph type="title"/>
          </p:nvPr>
        </p:nvSpPr>
        <p:spPr>
          <a:xfrm>
            <a:off x="292800" y="1219200"/>
            <a:ext cx="3669600" cy="44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da-DK"/>
              <a:t>Et arbejde på flere niveauer: strategisk &amp; konkrete cases</a:t>
            </a:r>
            <a:endParaRPr/>
          </a:p>
        </p:txBody>
      </p:sp>
      <p:pic>
        <p:nvPicPr>
          <p:cNvPr id="312" name="Google Shape;312;g431eacb92094ce4e_1594"/>
          <p:cNvPicPr preferRelativeResize="0"/>
          <p:nvPr/>
        </p:nvPicPr>
        <p:blipFill rotWithShape="1">
          <a:blip r:embed="rId4">
            <a:alphaModFix/>
          </a:blip>
          <a:srcRect b="0" l="0" r="0" t="0"/>
          <a:stretch/>
        </p:blipFill>
        <p:spPr>
          <a:xfrm>
            <a:off x="8152585" y="3078449"/>
            <a:ext cx="2657100" cy="2657100"/>
          </a:xfrm>
          <a:prstGeom prst="ellipse">
            <a:avLst/>
          </a:prstGeom>
          <a:noFill/>
          <a:ln>
            <a:noFill/>
          </a:ln>
        </p:spPr>
      </p:pic>
      <p:pic>
        <p:nvPicPr>
          <p:cNvPr id="313" name="Google Shape;313;g431eacb92094ce4e_1594"/>
          <p:cNvPicPr preferRelativeResize="0"/>
          <p:nvPr/>
        </p:nvPicPr>
        <p:blipFill rotWithShape="1">
          <a:blip r:embed="rId5">
            <a:alphaModFix/>
          </a:blip>
          <a:srcRect b="0" l="0" r="0" t="0"/>
          <a:stretch/>
        </p:blipFill>
        <p:spPr>
          <a:xfrm>
            <a:off x="7847348" y="952751"/>
            <a:ext cx="1998300" cy="2001900"/>
          </a:xfrm>
          <a:prstGeom prst="ellipse">
            <a:avLst/>
          </a:prstGeom>
          <a:noFill/>
          <a:ln>
            <a:noFill/>
          </a:ln>
        </p:spPr>
      </p:pic>
      <p:sp>
        <p:nvSpPr>
          <p:cNvPr id="314" name="Google Shape;314;g431eacb92094ce4e_1594"/>
          <p:cNvSpPr txBox="1"/>
          <p:nvPr/>
        </p:nvSpPr>
        <p:spPr>
          <a:xfrm>
            <a:off x="6680949" y="5309500"/>
            <a:ext cx="1708500" cy="111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da-DK" sz="1300" u="none" cap="none" strike="noStrike">
                <a:solidFill>
                  <a:schemeClr val="lt1"/>
                </a:solidFill>
                <a:latin typeface="Roboto"/>
                <a:ea typeface="Roboto"/>
                <a:cs typeface="Roboto"/>
                <a:sym typeface="Roboto"/>
              </a:rPr>
              <a:t>Læring på tværs </a:t>
            </a:r>
            <a:br>
              <a:rPr b="1" i="0" lang="da-DK" sz="1300" u="none" cap="none" strike="noStrike">
                <a:solidFill>
                  <a:schemeClr val="lt1"/>
                </a:solidFill>
                <a:latin typeface="Roboto"/>
                <a:ea typeface="Roboto"/>
                <a:cs typeface="Roboto"/>
                <a:sym typeface="Roboto"/>
              </a:rPr>
            </a:br>
            <a:r>
              <a:rPr b="1" i="0" lang="da-DK" sz="1300" u="none" cap="none" strike="noStrike">
                <a:solidFill>
                  <a:schemeClr val="lt1"/>
                </a:solidFill>
                <a:latin typeface="Roboto"/>
                <a:ea typeface="Roboto"/>
                <a:cs typeface="Roboto"/>
                <a:sym typeface="Roboto"/>
              </a:rPr>
              <a:t>af eksempler</a:t>
            </a:r>
            <a:endParaRPr b="1" i="0" sz="1300" u="none" cap="none" strike="noStrike">
              <a:solidFill>
                <a:schemeClr val="lt1"/>
              </a:solidFill>
              <a:latin typeface="Roboto"/>
              <a:ea typeface="Roboto"/>
              <a:cs typeface="Roboto"/>
              <a:sym typeface="Roboto"/>
            </a:endParaRPr>
          </a:p>
          <a:p>
            <a:pPr indent="0" lvl="0" marL="0" marR="0" rtl="0" algn="l">
              <a:lnSpc>
                <a:spcPct val="100000"/>
              </a:lnSpc>
              <a:spcBef>
                <a:spcPts val="800"/>
              </a:spcBef>
              <a:spcAft>
                <a:spcPts val="800"/>
              </a:spcAft>
              <a:buClr>
                <a:srgbClr val="000000"/>
              </a:buClr>
              <a:buSzPts val="1300"/>
              <a:buFont typeface="Arial"/>
              <a:buNone/>
            </a:pPr>
            <a:r>
              <a:t/>
            </a:r>
            <a:endParaRPr b="1" i="0" sz="1300" u="none" cap="none" strike="noStrike">
              <a:solidFill>
                <a:schemeClr val="lt1"/>
              </a:solidFill>
              <a:latin typeface="Roboto"/>
              <a:ea typeface="Roboto"/>
              <a:cs typeface="Roboto"/>
              <a:sym typeface="Roboto"/>
            </a:endParaRPr>
          </a:p>
        </p:txBody>
      </p:sp>
      <p:sp>
        <p:nvSpPr>
          <p:cNvPr id="315" name="Google Shape;315;g431eacb92094ce4e_1594"/>
          <p:cNvSpPr txBox="1"/>
          <p:nvPr/>
        </p:nvSpPr>
        <p:spPr>
          <a:xfrm>
            <a:off x="9935051" y="703333"/>
            <a:ext cx="1659600" cy="111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da-DK" sz="1300" u="none" cap="none" strike="noStrike">
                <a:solidFill>
                  <a:schemeClr val="lt1"/>
                </a:solidFill>
                <a:latin typeface="Roboto"/>
                <a:ea typeface="Roboto"/>
                <a:cs typeface="Roboto"/>
                <a:sym typeface="Roboto"/>
              </a:rPr>
              <a:t>Inspiration til lokale løsninger</a:t>
            </a:r>
            <a:endParaRPr b="1" i="0" sz="1300" u="none" cap="none" strike="noStrike">
              <a:solidFill>
                <a:schemeClr val="lt1"/>
              </a:solidFill>
              <a:latin typeface="Roboto"/>
              <a:ea typeface="Roboto"/>
              <a:cs typeface="Roboto"/>
              <a:sym typeface="Roboto"/>
            </a:endParaRPr>
          </a:p>
          <a:p>
            <a:pPr indent="0" lvl="0" marL="0" marR="0" rtl="0" algn="l">
              <a:lnSpc>
                <a:spcPct val="100000"/>
              </a:lnSpc>
              <a:spcBef>
                <a:spcPts val="800"/>
              </a:spcBef>
              <a:spcAft>
                <a:spcPts val="0"/>
              </a:spcAft>
              <a:buClr>
                <a:srgbClr val="000000"/>
              </a:buClr>
              <a:buSzPts val="1300"/>
              <a:buFont typeface="Arial"/>
              <a:buNone/>
            </a:pPr>
            <a:r>
              <a:t/>
            </a:r>
            <a:endParaRPr b="1" i="0" sz="1300" u="none" cap="none" strike="noStrike">
              <a:solidFill>
                <a:schemeClr val="lt1"/>
              </a:solidFill>
              <a:latin typeface="Roboto"/>
              <a:ea typeface="Roboto"/>
              <a:cs typeface="Roboto"/>
              <a:sym typeface="Roboto"/>
            </a:endParaRPr>
          </a:p>
        </p:txBody>
      </p:sp>
      <p:sp>
        <p:nvSpPr>
          <p:cNvPr id="316" name="Google Shape;316;g431eacb92094ce4e_1594"/>
          <p:cNvSpPr txBox="1"/>
          <p:nvPr/>
        </p:nvSpPr>
        <p:spPr>
          <a:xfrm>
            <a:off x="4249317" y="4492767"/>
            <a:ext cx="1998300" cy="158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da-DK" sz="1300" u="none" cap="none" strike="noStrike">
                <a:solidFill>
                  <a:schemeClr val="lt1"/>
                </a:solidFill>
                <a:latin typeface="Roboto"/>
                <a:ea typeface="Roboto"/>
                <a:cs typeface="Roboto"/>
                <a:sym typeface="Roboto"/>
              </a:rPr>
              <a:t>Fokus på </a:t>
            </a:r>
            <a:br>
              <a:rPr b="1" i="0" lang="da-DK" sz="1300" u="none" cap="none" strike="noStrike">
                <a:solidFill>
                  <a:schemeClr val="lt1"/>
                </a:solidFill>
                <a:latin typeface="Roboto"/>
                <a:ea typeface="Roboto"/>
                <a:cs typeface="Roboto"/>
                <a:sym typeface="Roboto"/>
              </a:rPr>
            </a:br>
            <a:r>
              <a:rPr b="1" i="0" lang="da-DK" sz="1300" u="none" cap="none" strike="noStrike">
                <a:solidFill>
                  <a:schemeClr val="lt1"/>
                </a:solidFill>
                <a:latin typeface="Roboto"/>
                <a:ea typeface="Roboto"/>
                <a:cs typeface="Roboto"/>
                <a:sym typeface="Roboto"/>
              </a:rPr>
              <a:t>forskellige </a:t>
            </a:r>
            <a:br>
              <a:rPr b="1" i="0" lang="da-DK" sz="1300" u="none" cap="none" strike="noStrike">
                <a:solidFill>
                  <a:schemeClr val="lt1"/>
                </a:solidFill>
                <a:latin typeface="Roboto"/>
                <a:ea typeface="Roboto"/>
                <a:cs typeface="Roboto"/>
                <a:sym typeface="Roboto"/>
              </a:rPr>
            </a:br>
            <a:r>
              <a:rPr b="1" i="0" lang="da-DK" sz="1300" u="none" cap="none" strike="noStrike">
                <a:solidFill>
                  <a:schemeClr val="lt1"/>
                </a:solidFill>
                <a:latin typeface="Roboto"/>
                <a:ea typeface="Roboto"/>
                <a:cs typeface="Roboto"/>
                <a:sym typeface="Roboto"/>
              </a:rPr>
              <a:t>geografier</a:t>
            </a:r>
            <a:endParaRPr b="1" i="0" sz="1300" u="none" cap="none" strike="noStrike">
              <a:solidFill>
                <a:schemeClr val="lt1"/>
              </a:solidFill>
              <a:latin typeface="Roboto"/>
              <a:ea typeface="Roboto"/>
              <a:cs typeface="Roboto"/>
              <a:sym typeface="Roboto"/>
            </a:endParaRPr>
          </a:p>
          <a:p>
            <a:pPr indent="0" lvl="0" marL="0" marR="0" rtl="0" algn="l">
              <a:lnSpc>
                <a:spcPct val="100000"/>
              </a:lnSpc>
              <a:spcBef>
                <a:spcPts val="800"/>
              </a:spcBef>
              <a:spcAft>
                <a:spcPts val="0"/>
              </a:spcAft>
              <a:buClr>
                <a:srgbClr val="000000"/>
              </a:buClr>
              <a:buSzPts val="1300"/>
              <a:buFont typeface="Arial"/>
              <a:buNone/>
            </a:pPr>
            <a:r>
              <a:t/>
            </a:r>
            <a:endParaRPr b="1" i="0" sz="1300" u="none" cap="none" strike="noStrike">
              <a:solidFill>
                <a:schemeClr val="lt1"/>
              </a:solidFill>
              <a:latin typeface="Roboto"/>
              <a:ea typeface="Roboto"/>
              <a:cs typeface="Roboto"/>
              <a:sym typeface="Roboto"/>
            </a:endParaRPr>
          </a:p>
        </p:txBody>
      </p:sp>
      <p:sp>
        <p:nvSpPr>
          <p:cNvPr id="317" name="Google Shape;317;g431eacb92094ce4e_1594"/>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318" name="Google Shape;318;g431eacb92094ce4e_1594"/>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pic>
        <p:nvPicPr>
          <p:cNvPr id="319" name="Google Shape;319;g431eacb92094ce4e_1594"/>
          <p:cNvPicPr preferRelativeResize="0"/>
          <p:nvPr/>
        </p:nvPicPr>
        <p:blipFill rotWithShape="1">
          <a:blip r:embed="rId6">
            <a:alphaModFix/>
          </a:blip>
          <a:srcRect b="0" l="5188" r="5197" t="0"/>
          <a:stretch/>
        </p:blipFill>
        <p:spPr>
          <a:xfrm>
            <a:off x="4821217" y="1723212"/>
            <a:ext cx="3242100" cy="3242100"/>
          </a:xfrm>
          <a:prstGeom prst="ellipse">
            <a:avLst/>
          </a:prstGeom>
          <a:noFill/>
          <a:ln>
            <a:noFill/>
          </a:ln>
        </p:spPr>
      </p:pic>
      <p:pic>
        <p:nvPicPr>
          <p:cNvPr id="320" name="Google Shape;320;g431eacb92094ce4e_1594"/>
          <p:cNvPicPr preferRelativeResize="0"/>
          <p:nvPr/>
        </p:nvPicPr>
        <p:blipFill rotWithShape="1">
          <a:blip r:embed="rId7">
            <a:alphaModFix/>
          </a:blip>
          <a:srcRect b="0" l="0" r="0" t="0"/>
          <a:stretch/>
        </p:blipFill>
        <p:spPr>
          <a:xfrm>
            <a:off x="-3694533" y="1411684"/>
            <a:ext cx="3341733" cy="3296422"/>
          </a:xfrm>
          <a:prstGeom prst="rect">
            <a:avLst/>
          </a:prstGeom>
          <a:noFill/>
          <a:ln>
            <a:noFill/>
          </a:ln>
        </p:spPr>
      </p:pic>
      <p:pic>
        <p:nvPicPr>
          <p:cNvPr id="321" name="Google Shape;321;g431eacb92094ce4e_1594"/>
          <p:cNvPicPr preferRelativeResize="0"/>
          <p:nvPr/>
        </p:nvPicPr>
        <p:blipFill rotWithShape="1">
          <a:blip r:embed="rId8">
            <a:alphaModFix/>
          </a:blip>
          <a:srcRect b="0" l="0" r="0" t="0"/>
          <a:stretch/>
        </p:blipFill>
        <p:spPr>
          <a:xfrm>
            <a:off x="-3746233" y="1870400"/>
            <a:ext cx="3341737" cy="2506303"/>
          </a:xfrm>
          <a:prstGeom prst="rect">
            <a:avLst/>
          </a:prstGeom>
          <a:noFill/>
          <a:ln>
            <a:noFill/>
          </a:ln>
        </p:spPr>
      </p:pic>
      <p:pic>
        <p:nvPicPr>
          <p:cNvPr id="322" name="Google Shape;322;g431eacb92094ce4e_1594"/>
          <p:cNvPicPr preferRelativeResize="0"/>
          <p:nvPr/>
        </p:nvPicPr>
        <p:blipFill rotWithShape="1">
          <a:blip r:embed="rId9">
            <a:alphaModFix/>
          </a:blip>
          <a:srcRect b="0" l="4142" r="8642" t="0"/>
          <a:stretch/>
        </p:blipFill>
        <p:spPr>
          <a:xfrm>
            <a:off x="-5646916" y="-262533"/>
            <a:ext cx="5525100" cy="5270700"/>
          </a:xfrm>
          <a:prstGeom prst="ellipse">
            <a:avLst/>
          </a:prstGeom>
          <a:noFill/>
          <a:ln>
            <a:noFill/>
          </a:ln>
        </p:spPr>
      </p:pic>
      <p:pic>
        <p:nvPicPr>
          <p:cNvPr id="323" name="Google Shape;323;g431eacb92094ce4e_1594"/>
          <p:cNvPicPr preferRelativeResize="0"/>
          <p:nvPr/>
        </p:nvPicPr>
        <p:blipFill rotWithShape="1">
          <a:blip r:embed="rId10">
            <a:alphaModFix/>
          </a:blip>
          <a:srcRect b="3340" l="2504" r="25723" t="957"/>
          <a:stretch/>
        </p:blipFill>
        <p:spPr>
          <a:xfrm>
            <a:off x="-3116500" y="2590667"/>
            <a:ext cx="2994900" cy="2994900"/>
          </a:xfrm>
          <a:prstGeom prst="ellipse">
            <a:avLst/>
          </a:prstGeom>
          <a:noFill/>
          <a:ln>
            <a:noFill/>
          </a:ln>
        </p:spPr>
      </p:pic>
      <p:pic>
        <p:nvPicPr>
          <p:cNvPr id="324" name="Google Shape;324;g431eacb92094ce4e_1594"/>
          <p:cNvPicPr preferRelativeResize="0"/>
          <p:nvPr/>
        </p:nvPicPr>
        <p:blipFill rotWithShape="1">
          <a:blip r:embed="rId11">
            <a:alphaModFix/>
          </a:blip>
          <a:srcRect b="990" l="0" r="0" t="0"/>
          <a:stretch/>
        </p:blipFill>
        <p:spPr>
          <a:xfrm>
            <a:off x="7670365" y="673000"/>
            <a:ext cx="2301300" cy="2301300"/>
          </a:xfrm>
          <a:prstGeom prst="ellipse">
            <a:avLst/>
          </a:prstGeom>
          <a:noFill/>
          <a:ln>
            <a:noFill/>
          </a:ln>
        </p:spPr>
      </p:pic>
      <p:pic>
        <p:nvPicPr>
          <p:cNvPr id="325" name="Google Shape;325;g431eacb92094ce4e_1594"/>
          <p:cNvPicPr preferRelativeResize="0"/>
          <p:nvPr/>
        </p:nvPicPr>
        <p:blipFill rotWithShape="1">
          <a:blip r:embed="rId12">
            <a:alphaModFix/>
          </a:blip>
          <a:srcRect b="9868" l="18342" r="18342" t="5715"/>
          <a:stretch/>
        </p:blipFill>
        <p:spPr>
          <a:xfrm>
            <a:off x="-2980900" y="3551667"/>
            <a:ext cx="2723700" cy="2725200"/>
          </a:xfrm>
          <a:prstGeom prst="ellipse">
            <a:avLst/>
          </a:prstGeom>
          <a:noFill/>
          <a:ln>
            <a:noFill/>
          </a:ln>
        </p:spPr>
      </p:pic>
      <p:pic>
        <p:nvPicPr>
          <p:cNvPr id="326" name="Google Shape;326;g431eacb92094ce4e_1594"/>
          <p:cNvPicPr preferRelativeResize="0"/>
          <p:nvPr/>
        </p:nvPicPr>
        <p:blipFill rotWithShape="1">
          <a:blip r:embed="rId13">
            <a:alphaModFix/>
          </a:blip>
          <a:srcRect b="0" l="14976" r="10552" t="0"/>
          <a:stretch/>
        </p:blipFill>
        <p:spPr>
          <a:xfrm>
            <a:off x="7964853" y="2974164"/>
            <a:ext cx="2948400" cy="2969700"/>
          </a:xfrm>
          <a:prstGeom prst="ellipse">
            <a:avLst/>
          </a:prstGeom>
          <a:noFill/>
          <a:ln>
            <a:noFill/>
          </a:ln>
        </p:spPr>
      </p:pic>
      <p:sp>
        <p:nvSpPr>
          <p:cNvPr id="327" name="Google Shape;327;g431eacb92094ce4e_1594"/>
          <p:cNvSpPr txBox="1"/>
          <p:nvPr/>
        </p:nvSpPr>
        <p:spPr>
          <a:xfrm>
            <a:off x="9208267" y="5963533"/>
            <a:ext cx="2386500" cy="146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dk1"/>
                </a:solidFill>
                <a:latin typeface="Roboto"/>
                <a:ea typeface="Roboto"/>
                <a:cs typeface="Roboto"/>
                <a:sym typeface="Roboto"/>
              </a:rPr>
              <a:t>Agervang, Holbæk</a:t>
            </a:r>
            <a:endParaRPr b="0" i="0" sz="800" u="none" cap="none" strike="noStrike">
              <a:solidFill>
                <a:schemeClr val="dk1"/>
              </a:solidFill>
              <a:latin typeface="Roboto"/>
              <a:ea typeface="Roboto"/>
              <a:cs typeface="Roboto"/>
              <a:sym typeface="Roboto"/>
            </a:endParaRPr>
          </a:p>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dk1"/>
                </a:solidFill>
                <a:latin typeface="Roboto"/>
                <a:ea typeface="Roboto"/>
                <a:cs typeface="Roboto"/>
                <a:sym typeface="Roboto"/>
              </a:rPr>
              <a:t>Foto fra Facebook-gruppen </a:t>
            </a:r>
            <a:br>
              <a:rPr b="0" i="0" lang="da-DK" sz="800" u="none" cap="none" strike="noStrike">
                <a:solidFill>
                  <a:schemeClr val="dk1"/>
                </a:solidFill>
                <a:latin typeface="Roboto"/>
                <a:ea typeface="Roboto"/>
                <a:cs typeface="Roboto"/>
                <a:sym typeface="Roboto"/>
              </a:rPr>
            </a:br>
            <a:r>
              <a:rPr b="0" i="0" lang="da-DK" sz="800" u="none" cap="none" strike="noStrike">
                <a:solidFill>
                  <a:schemeClr val="dk1"/>
                </a:solidFill>
                <a:latin typeface="Roboto"/>
                <a:ea typeface="Roboto"/>
                <a:cs typeface="Roboto"/>
                <a:sym typeface="Roboto"/>
              </a:rPr>
              <a:t>‘Fællesskab i Vangkvarteret’</a:t>
            </a:r>
            <a:endParaRPr b="0" i="0" sz="800" u="none" cap="none" strike="noStrike">
              <a:solidFill>
                <a:schemeClr val="dk1"/>
              </a:solidFill>
              <a:latin typeface="Roboto"/>
              <a:ea typeface="Roboto"/>
              <a:cs typeface="Roboto"/>
              <a:sym typeface="Roboto"/>
            </a:endParaRPr>
          </a:p>
        </p:txBody>
      </p:sp>
      <p:sp>
        <p:nvSpPr>
          <p:cNvPr id="328" name="Google Shape;328;g431eacb92094ce4e_1594"/>
          <p:cNvSpPr txBox="1"/>
          <p:nvPr/>
        </p:nvSpPr>
        <p:spPr>
          <a:xfrm>
            <a:off x="8120067" y="2704133"/>
            <a:ext cx="2386500" cy="146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dk1"/>
                </a:solidFill>
                <a:latin typeface="Roboto"/>
                <a:ea typeface="Roboto"/>
                <a:cs typeface="Roboto"/>
                <a:sym typeface="Roboto"/>
              </a:rPr>
              <a:t>Venligbolig Plus</a:t>
            </a:r>
            <a:endParaRPr b="0" i="0" sz="800" u="none" cap="none" strike="noStrike">
              <a:solidFill>
                <a:schemeClr val="dk1"/>
              </a:solidFill>
              <a:latin typeface="Roboto"/>
              <a:ea typeface="Roboto"/>
              <a:cs typeface="Roboto"/>
              <a:sym typeface="Roboto"/>
            </a:endParaRPr>
          </a:p>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dk1"/>
                </a:solidFill>
                <a:latin typeface="Roboto"/>
                <a:ea typeface="Roboto"/>
                <a:cs typeface="Roboto"/>
                <a:sym typeface="Roboto"/>
              </a:rPr>
              <a:t>Foto fra onv.dk</a:t>
            </a:r>
            <a:endParaRPr b="0" i="0" sz="800" u="none" cap="none" strike="noStrike">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grpSp>
        <p:nvGrpSpPr>
          <p:cNvPr id="333" name="Google Shape;333;g431eacb92094ce4e_1616"/>
          <p:cNvGrpSpPr/>
          <p:nvPr/>
        </p:nvGrpSpPr>
        <p:grpSpPr>
          <a:xfrm>
            <a:off x="2142193" y="3508632"/>
            <a:ext cx="765981" cy="1203035"/>
            <a:chOff x="5200663" y="115550"/>
            <a:chExt cx="574500" cy="1377100"/>
          </a:xfrm>
        </p:grpSpPr>
        <p:sp>
          <p:nvSpPr>
            <p:cNvPr id="334" name="Google Shape;334;g431eacb92094ce4e_1616"/>
            <p:cNvSpPr/>
            <p:nvPr/>
          </p:nvSpPr>
          <p:spPr>
            <a:xfrm rot="5400000">
              <a:off x="4908163" y="625650"/>
              <a:ext cx="1159500" cy="574500"/>
            </a:xfrm>
            <a:prstGeom prst="rightArrow">
              <a:avLst>
                <a:gd fmla="val 50000" name="adj1"/>
                <a:gd fmla="val 50000" name="adj2"/>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35" name="Google Shape;335;g431eacb92094ce4e_1616"/>
            <p:cNvSpPr/>
            <p:nvPr/>
          </p:nvSpPr>
          <p:spPr>
            <a:xfrm rot="-5400000">
              <a:off x="4908163" y="408050"/>
              <a:ext cx="1159500" cy="574500"/>
            </a:xfrm>
            <a:prstGeom prst="rightArrow">
              <a:avLst>
                <a:gd fmla="val 50000" name="adj1"/>
                <a:gd fmla="val 50000" name="adj2"/>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336" name="Google Shape;336;g431eacb92094ce4e_1616"/>
          <p:cNvSpPr/>
          <p:nvPr/>
        </p:nvSpPr>
        <p:spPr>
          <a:xfrm>
            <a:off x="940167" y="2325472"/>
            <a:ext cx="902700" cy="9027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accent1"/>
              </a:solidFill>
              <a:latin typeface="Arial"/>
              <a:ea typeface="Arial"/>
              <a:cs typeface="Arial"/>
              <a:sym typeface="Arial"/>
            </a:endParaRPr>
          </a:p>
        </p:txBody>
      </p:sp>
      <p:sp>
        <p:nvSpPr>
          <p:cNvPr id="337" name="Google Shape;337;g431eacb92094ce4e_1616"/>
          <p:cNvSpPr txBox="1"/>
          <p:nvPr/>
        </p:nvSpPr>
        <p:spPr>
          <a:xfrm>
            <a:off x="800300" y="1856084"/>
            <a:ext cx="1219500" cy="2685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100"/>
              <a:buFont typeface="Arial"/>
              <a:buNone/>
            </a:pPr>
            <a:r>
              <a:rPr b="0" i="0" lang="da-DK" sz="1100" u="none" cap="none" strike="noStrike">
                <a:solidFill>
                  <a:srgbClr val="0099FF"/>
                </a:solidFill>
                <a:latin typeface="Roboto Light"/>
                <a:ea typeface="Roboto Light"/>
                <a:cs typeface="Roboto Light"/>
                <a:sym typeface="Roboto Light"/>
              </a:rPr>
              <a:t>Okt 2020</a:t>
            </a:r>
            <a:endParaRPr b="0" i="0" sz="1100" u="none" cap="none" strike="noStrike">
              <a:solidFill>
                <a:srgbClr val="0099FF"/>
              </a:solidFill>
              <a:latin typeface="Roboto Light"/>
              <a:ea typeface="Roboto Light"/>
              <a:cs typeface="Roboto Light"/>
              <a:sym typeface="Roboto Light"/>
            </a:endParaRPr>
          </a:p>
          <a:p>
            <a:pPr indent="0" lvl="0" marL="0" marR="0" rtl="0" algn="ctr">
              <a:lnSpc>
                <a:spcPct val="100000"/>
              </a:lnSpc>
              <a:spcBef>
                <a:spcPts val="1300"/>
              </a:spcBef>
              <a:spcAft>
                <a:spcPts val="0"/>
              </a:spcAft>
              <a:buClr>
                <a:srgbClr val="000000"/>
              </a:buClr>
              <a:buSzPts val="1100"/>
              <a:buFont typeface="Arial"/>
              <a:buNone/>
            </a:pPr>
            <a:r>
              <a:t/>
            </a:r>
            <a:endParaRPr b="1" i="0" sz="1100" u="none" cap="none" strike="noStrike">
              <a:solidFill>
                <a:srgbClr val="FBF6F1"/>
              </a:solidFill>
              <a:latin typeface="Roboto"/>
              <a:ea typeface="Roboto"/>
              <a:cs typeface="Roboto"/>
              <a:sym typeface="Roboto"/>
            </a:endParaRPr>
          </a:p>
          <a:p>
            <a:pPr indent="0" lvl="0" marL="0" marR="0" rtl="0" algn="ctr">
              <a:lnSpc>
                <a:spcPct val="100000"/>
              </a:lnSpc>
              <a:spcBef>
                <a:spcPts val="1300"/>
              </a:spcBef>
              <a:spcAft>
                <a:spcPts val="0"/>
              </a:spcAft>
              <a:buClr>
                <a:srgbClr val="000000"/>
              </a:buClr>
              <a:buSzPts val="1100"/>
              <a:buFont typeface="Arial"/>
              <a:buNone/>
            </a:pPr>
            <a:r>
              <a:rPr b="1" i="0" lang="da-DK" sz="1100" u="none" cap="none" strike="noStrike">
                <a:solidFill>
                  <a:srgbClr val="FBF6F1"/>
                </a:solidFill>
                <a:latin typeface="Roboto"/>
                <a:ea typeface="Roboto"/>
                <a:cs typeface="Roboto"/>
                <a:sym typeface="Roboto"/>
              </a:rPr>
              <a:t>Bystrategisk konference</a:t>
            </a:r>
            <a:endParaRPr b="1" i="0" sz="1100" u="none" cap="none" strike="noStrike">
              <a:solidFill>
                <a:srgbClr val="FBF6F1"/>
              </a:solidFill>
              <a:latin typeface="Roboto"/>
              <a:ea typeface="Roboto"/>
              <a:cs typeface="Roboto"/>
              <a:sym typeface="Roboto"/>
            </a:endParaRPr>
          </a:p>
          <a:p>
            <a:pPr indent="0" lvl="0" marL="0" marR="0" rtl="0" algn="l">
              <a:lnSpc>
                <a:spcPct val="120000"/>
              </a:lnSpc>
              <a:spcBef>
                <a:spcPts val="1300"/>
              </a:spcBef>
              <a:spcAft>
                <a:spcPts val="0"/>
              </a:spcAft>
              <a:buClr>
                <a:srgbClr val="000000"/>
              </a:buClr>
              <a:buSzPts val="1200"/>
              <a:buFont typeface="Arial"/>
              <a:buNone/>
            </a:pPr>
            <a:r>
              <a:t/>
            </a:r>
            <a:endParaRPr b="1" i="0" sz="1200" u="none" cap="none" strike="noStrike">
              <a:solidFill>
                <a:srgbClr val="FBF6F1"/>
              </a:solidFill>
              <a:highlight>
                <a:schemeClr val="lt1"/>
              </a:highlight>
              <a:latin typeface="Merriweather"/>
              <a:ea typeface="Merriweather"/>
              <a:cs typeface="Merriweather"/>
              <a:sym typeface="Merriweather"/>
            </a:endParaRPr>
          </a:p>
          <a:p>
            <a:pPr indent="0" lvl="0" marL="0" marR="0" rtl="0" algn="l">
              <a:lnSpc>
                <a:spcPct val="120000"/>
              </a:lnSpc>
              <a:spcBef>
                <a:spcPts val="800"/>
              </a:spcBef>
              <a:spcAft>
                <a:spcPts val="0"/>
              </a:spcAft>
              <a:buClr>
                <a:srgbClr val="000000"/>
              </a:buClr>
              <a:buSzPts val="1200"/>
              <a:buFont typeface="Arial"/>
              <a:buNone/>
            </a:pPr>
            <a:r>
              <a:rPr b="1" i="0" lang="da-DK" sz="1200" u="none" cap="none" strike="noStrike">
                <a:solidFill>
                  <a:schemeClr val="lt1"/>
                </a:solidFill>
                <a:latin typeface="Merriweather"/>
                <a:ea typeface="Merriweather"/>
                <a:cs typeface="Merriweather"/>
                <a:sym typeface="Merriweather"/>
              </a:rPr>
              <a:t>Sammen om</a:t>
            </a:r>
            <a:r>
              <a:rPr b="1" i="0" lang="da-DK" sz="1200" u="none" cap="none" strike="noStrike">
                <a:solidFill>
                  <a:srgbClr val="FBF6F1"/>
                </a:solidFill>
                <a:highlight>
                  <a:schemeClr val="lt1"/>
                </a:highlight>
                <a:latin typeface="Merriweather"/>
                <a:ea typeface="Merriweather"/>
                <a:cs typeface="Merriweather"/>
                <a:sym typeface="Merriweather"/>
              </a:rPr>
              <a:t> bæredygtig byudvikling</a:t>
            </a:r>
            <a:endParaRPr b="1" i="0" sz="1200" u="none" cap="none" strike="noStrike">
              <a:solidFill>
                <a:srgbClr val="FBF6F1"/>
              </a:solidFill>
              <a:highlight>
                <a:schemeClr val="lt1"/>
              </a:highlight>
              <a:latin typeface="Merriweather"/>
              <a:ea typeface="Merriweather"/>
              <a:cs typeface="Merriweather"/>
              <a:sym typeface="Merriweather"/>
            </a:endParaRPr>
          </a:p>
          <a:p>
            <a:pPr indent="0" lvl="0" marL="0" marR="0" rtl="0" algn="l">
              <a:lnSpc>
                <a:spcPct val="100000"/>
              </a:lnSpc>
              <a:spcBef>
                <a:spcPts val="800"/>
              </a:spcBef>
              <a:spcAft>
                <a:spcPts val="1300"/>
              </a:spcAft>
              <a:buClr>
                <a:srgbClr val="000000"/>
              </a:buClr>
              <a:buSzPts val="1100"/>
              <a:buFont typeface="Arial"/>
              <a:buNone/>
            </a:pPr>
            <a:r>
              <a:t/>
            </a:r>
            <a:endParaRPr b="1" i="0" sz="1100" u="none" cap="none" strike="noStrike">
              <a:solidFill>
                <a:schemeClr val="lt1"/>
              </a:solidFill>
              <a:latin typeface="Roboto"/>
              <a:ea typeface="Roboto"/>
              <a:cs typeface="Roboto"/>
              <a:sym typeface="Roboto"/>
            </a:endParaRPr>
          </a:p>
        </p:txBody>
      </p:sp>
      <p:sp>
        <p:nvSpPr>
          <p:cNvPr id="338" name="Google Shape;338;g431eacb92094ce4e_1616"/>
          <p:cNvSpPr txBox="1"/>
          <p:nvPr>
            <p:ph idx="12" type="sldNum"/>
          </p:nvPr>
        </p:nvSpPr>
        <p:spPr>
          <a:xfrm>
            <a:off x="11594467" y="6198867"/>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339" name="Google Shape;339;g431eacb92094ce4e_1616"/>
          <p:cNvSpPr txBox="1"/>
          <p:nvPr>
            <p:ph idx="2"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sp>
        <p:nvSpPr>
          <p:cNvPr id="340" name="Google Shape;340;g431eacb92094ce4e_1616"/>
          <p:cNvSpPr txBox="1"/>
          <p:nvPr/>
        </p:nvSpPr>
        <p:spPr>
          <a:xfrm>
            <a:off x="2057067" y="1922817"/>
            <a:ext cx="2678700" cy="1007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1" i="0" lang="da-DK" sz="1300" u="none" cap="none" strike="noStrike">
                <a:solidFill>
                  <a:schemeClr val="lt1"/>
                </a:solidFill>
                <a:latin typeface="Roboto"/>
                <a:ea typeface="Roboto"/>
                <a:cs typeface="Roboto"/>
                <a:sym typeface="Roboto"/>
              </a:rPr>
              <a:t>2021</a:t>
            </a:r>
            <a:endParaRPr b="0" i="0" sz="1900" u="none" cap="none" strike="noStrike">
              <a:solidFill>
                <a:schemeClr val="lt1"/>
              </a:solidFill>
              <a:latin typeface="Arial"/>
              <a:ea typeface="Arial"/>
              <a:cs typeface="Arial"/>
              <a:sym typeface="Arial"/>
            </a:endParaRPr>
          </a:p>
        </p:txBody>
      </p:sp>
      <p:sp>
        <p:nvSpPr>
          <p:cNvPr id="341" name="Google Shape;341;g431eacb92094ce4e_1616"/>
          <p:cNvSpPr/>
          <p:nvPr/>
        </p:nvSpPr>
        <p:spPr>
          <a:xfrm>
            <a:off x="12796233" y="3258433"/>
            <a:ext cx="1350300" cy="1272300"/>
          </a:xfrm>
          <a:prstGeom prst="rect">
            <a:avLst/>
          </a:prstGeom>
          <a:solidFill>
            <a:srgbClr val="FBF6F1"/>
          </a:solidFill>
          <a:ln cap="flat" cmpd="sng" w="76200">
            <a:solidFill>
              <a:srgbClr val="D7535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42" name="Google Shape;342;g431eacb92094ce4e_1616"/>
          <p:cNvSpPr txBox="1"/>
          <p:nvPr/>
        </p:nvSpPr>
        <p:spPr>
          <a:xfrm>
            <a:off x="12847833" y="3361033"/>
            <a:ext cx="1281900" cy="1046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1300"/>
              </a:spcAft>
              <a:buClr>
                <a:srgbClr val="000000"/>
              </a:buClr>
              <a:buSzPts val="1300"/>
              <a:buFont typeface="Arial"/>
              <a:buNone/>
            </a:pPr>
            <a:r>
              <a:rPr b="0" i="0" lang="da-DK" sz="1300" u="none" cap="none" strike="noStrike">
                <a:solidFill>
                  <a:srgbClr val="D75356"/>
                </a:solidFill>
                <a:latin typeface="Roboto"/>
                <a:ea typeface="Roboto"/>
                <a:cs typeface="Roboto"/>
                <a:sym typeface="Roboto"/>
              </a:rPr>
              <a:t>Phase 3</a:t>
            </a:r>
            <a:r>
              <a:rPr b="1" i="0" lang="da-DK" sz="1300" u="none" cap="none" strike="noStrike">
                <a:solidFill>
                  <a:srgbClr val="D75356"/>
                </a:solidFill>
                <a:latin typeface="Roboto"/>
                <a:ea typeface="Roboto"/>
                <a:cs typeface="Roboto"/>
                <a:sym typeface="Roboto"/>
              </a:rPr>
              <a:t> </a:t>
            </a:r>
            <a:br>
              <a:rPr b="1" i="0" lang="da-DK" sz="1300" u="none" cap="none" strike="noStrike">
                <a:solidFill>
                  <a:srgbClr val="D75356"/>
                </a:solidFill>
                <a:latin typeface="Roboto"/>
                <a:ea typeface="Roboto"/>
                <a:cs typeface="Roboto"/>
                <a:sym typeface="Roboto"/>
              </a:rPr>
            </a:br>
            <a:r>
              <a:rPr b="1" i="0" lang="da-DK" sz="1300" u="none" cap="none" strike="noStrike">
                <a:solidFill>
                  <a:srgbClr val="D75356"/>
                </a:solidFill>
                <a:latin typeface="Roboto"/>
                <a:ea typeface="Roboto"/>
                <a:cs typeface="Roboto"/>
                <a:sym typeface="Roboto"/>
              </a:rPr>
              <a:t>Action plan </a:t>
            </a:r>
            <a:br>
              <a:rPr b="1" i="0" lang="da-DK" sz="1300" u="none" cap="none" strike="noStrike">
                <a:solidFill>
                  <a:srgbClr val="D75356"/>
                </a:solidFill>
                <a:latin typeface="Roboto"/>
                <a:ea typeface="Roboto"/>
                <a:cs typeface="Roboto"/>
                <a:sym typeface="Roboto"/>
              </a:rPr>
            </a:br>
            <a:r>
              <a:rPr b="1" i="0" lang="da-DK" sz="1300" u="none" cap="none" strike="noStrike">
                <a:solidFill>
                  <a:srgbClr val="D75356"/>
                </a:solidFill>
                <a:latin typeface="Roboto"/>
                <a:ea typeface="Roboto"/>
                <a:cs typeface="Roboto"/>
                <a:sym typeface="Roboto"/>
              </a:rPr>
              <a:t>&amp; shareable findings </a:t>
            </a:r>
            <a:endParaRPr b="0" i="0" sz="1300" u="none" cap="none" strike="noStrike">
              <a:solidFill>
                <a:srgbClr val="D75356"/>
              </a:solidFill>
              <a:latin typeface="Roboto"/>
              <a:ea typeface="Roboto"/>
              <a:cs typeface="Roboto"/>
              <a:sym typeface="Roboto"/>
            </a:endParaRPr>
          </a:p>
        </p:txBody>
      </p:sp>
      <p:sp>
        <p:nvSpPr>
          <p:cNvPr id="343" name="Google Shape;343;g431eacb92094ce4e_1616"/>
          <p:cNvSpPr txBox="1"/>
          <p:nvPr/>
        </p:nvSpPr>
        <p:spPr>
          <a:xfrm>
            <a:off x="4633739" y="991433"/>
            <a:ext cx="1562100" cy="430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1300"/>
              </a:spcAft>
              <a:buClr>
                <a:srgbClr val="000000"/>
              </a:buClr>
              <a:buSzPts val="1200"/>
              <a:buFont typeface="Arial"/>
              <a:buNone/>
            </a:pPr>
            <a:r>
              <a:rPr b="1" i="0" lang="da-DK" sz="1200" u="none" cap="none" strike="noStrike">
                <a:solidFill>
                  <a:schemeClr val="accent1"/>
                </a:solidFill>
                <a:latin typeface="Roboto"/>
                <a:ea typeface="Roboto"/>
                <a:cs typeface="Roboto"/>
                <a:sym typeface="Roboto"/>
              </a:rPr>
              <a:t>i dag!</a:t>
            </a:r>
            <a:endParaRPr b="1" i="0" sz="1200" u="none" cap="none" strike="noStrike">
              <a:solidFill>
                <a:schemeClr val="accent1"/>
              </a:solidFill>
              <a:latin typeface="Roboto"/>
              <a:ea typeface="Roboto"/>
              <a:cs typeface="Roboto"/>
              <a:sym typeface="Roboto"/>
            </a:endParaRPr>
          </a:p>
        </p:txBody>
      </p:sp>
      <p:cxnSp>
        <p:nvCxnSpPr>
          <p:cNvPr id="344" name="Google Shape;344;g431eacb92094ce4e_1616"/>
          <p:cNvCxnSpPr>
            <a:stCxn id="343" idx="1"/>
            <a:endCxn id="345" idx="0"/>
          </p:cNvCxnSpPr>
          <p:nvPr/>
        </p:nvCxnSpPr>
        <p:spPr>
          <a:xfrm flipH="1">
            <a:off x="3540539" y="1206833"/>
            <a:ext cx="1093200" cy="649200"/>
          </a:xfrm>
          <a:prstGeom prst="curvedConnector2">
            <a:avLst/>
          </a:prstGeom>
          <a:noFill/>
          <a:ln cap="flat" cmpd="sng" w="9525">
            <a:solidFill>
              <a:schemeClr val="accent1"/>
            </a:solidFill>
            <a:prstDash val="solid"/>
            <a:round/>
            <a:headEnd len="sm" w="sm" type="none"/>
            <a:tailEnd len="med" w="med" type="triangle"/>
          </a:ln>
        </p:spPr>
      </p:cxnSp>
      <p:sp>
        <p:nvSpPr>
          <p:cNvPr id="346" name="Google Shape;346;g431eacb92094ce4e_1616"/>
          <p:cNvSpPr txBox="1"/>
          <p:nvPr>
            <p:ph type="title"/>
          </p:nvPr>
        </p:nvSpPr>
        <p:spPr>
          <a:xfrm>
            <a:off x="292800" y="818900"/>
            <a:ext cx="3669600" cy="64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da-DK"/>
              <a:t>Proces</a:t>
            </a:r>
            <a:endParaRPr/>
          </a:p>
        </p:txBody>
      </p:sp>
      <p:sp>
        <p:nvSpPr>
          <p:cNvPr id="347" name="Google Shape;347;g431eacb92094ce4e_1616"/>
          <p:cNvSpPr txBox="1"/>
          <p:nvPr/>
        </p:nvSpPr>
        <p:spPr>
          <a:xfrm>
            <a:off x="12544967" y="1366833"/>
            <a:ext cx="5286300" cy="4976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rgbClr val="D75356"/>
                </a:solidFill>
                <a:latin typeface="Roboto"/>
                <a:ea typeface="Roboto"/>
                <a:cs typeface="Roboto"/>
                <a:sym typeface="Roboto"/>
              </a:rPr>
              <a:t>Det første år</a:t>
            </a:r>
            <a:endParaRPr b="0" i="0" sz="1300" u="none" cap="none" strike="noStrike">
              <a:solidFill>
                <a:srgbClr val="D75356"/>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1300"/>
              <a:buFont typeface="Arial"/>
              <a:buNone/>
            </a:pPr>
            <a:br>
              <a:rPr b="0" i="0" lang="da-DK" sz="1300" u="none" cap="none" strike="noStrike">
                <a:solidFill>
                  <a:srgbClr val="D75356"/>
                </a:solidFill>
                <a:latin typeface="Roboto"/>
                <a:ea typeface="Roboto"/>
                <a:cs typeface="Roboto"/>
                <a:sym typeface="Roboto"/>
              </a:rPr>
            </a:br>
            <a:r>
              <a:rPr b="1" i="0" lang="da-DK" sz="1200" u="none" cap="none" strike="noStrike">
                <a:solidFill>
                  <a:srgbClr val="D75356"/>
                </a:solidFill>
                <a:latin typeface="Roboto"/>
                <a:ea typeface="Roboto"/>
                <a:cs typeface="Roboto"/>
                <a:sym typeface="Roboto"/>
              </a:rPr>
              <a:t>Defining what “individual flourishing” and “collective thriving” means</a:t>
            </a:r>
            <a:endParaRPr b="0" i="0" sz="1200" u="none" cap="none" strike="noStrike">
              <a:solidFill>
                <a:srgbClr val="D75356"/>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1200"/>
              <a:buFont typeface="Arial"/>
              <a:buNone/>
            </a:pPr>
            <a:r>
              <a:rPr b="1" i="0" lang="da-DK" sz="1200" u="none" cap="none" strike="noStrike">
                <a:solidFill>
                  <a:srgbClr val="D75356"/>
                </a:solidFill>
                <a:latin typeface="Roboto"/>
                <a:ea typeface="Roboto"/>
                <a:cs typeface="Roboto"/>
                <a:sym typeface="Roboto"/>
              </a:rPr>
              <a:t>Creating an understanding, framework and defining how to measure</a:t>
            </a:r>
            <a:r>
              <a:rPr b="0" i="0" lang="da-DK" sz="1200" u="none" cap="none" strike="noStrike">
                <a:solidFill>
                  <a:srgbClr val="D75356"/>
                </a:solidFill>
                <a:latin typeface="Roboto"/>
                <a:ea typeface="Roboto"/>
                <a:cs typeface="Roboto"/>
                <a:sym typeface="Roboto"/>
              </a:rPr>
              <a:t> with the aim of deciding how and where mobility providers can support and make an impact. </a:t>
            </a:r>
            <a:endParaRPr b="0" i="0" sz="1200" u="none" cap="none" strike="noStrike">
              <a:solidFill>
                <a:srgbClr val="D75356"/>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1300"/>
              <a:buFont typeface="Arial"/>
              <a:buNone/>
            </a:pPr>
            <a:r>
              <a:t/>
            </a:r>
            <a:endParaRPr b="0" i="0" sz="1300" u="none" cap="none" strike="noStrike">
              <a:solidFill>
                <a:srgbClr val="D75356"/>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1300"/>
              <a:buFont typeface="Arial"/>
              <a:buNone/>
            </a:pPr>
            <a:r>
              <a:t/>
            </a:r>
            <a:endParaRPr b="0" i="0" sz="1300" u="none" cap="none" strike="noStrike">
              <a:solidFill>
                <a:srgbClr val="D75356"/>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1300"/>
              <a:buFont typeface="Arial"/>
              <a:buNone/>
            </a:pPr>
            <a:r>
              <a:t/>
            </a:r>
            <a:endParaRPr b="0" i="0" sz="1300" u="none" cap="none" strike="noStrike">
              <a:solidFill>
                <a:srgbClr val="D75356"/>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1300"/>
              <a:buFont typeface="Arial"/>
              <a:buNone/>
            </a:pPr>
            <a:r>
              <a:t/>
            </a:r>
            <a:endParaRPr b="0" i="0" sz="1300" u="none" cap="none" strike="noStrike">
              <a:solidFill>
                <a:srgbClr val="D75356"/>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1200"/>
              <a:buFont typeface="Arial"/>
              <a:buNone/>
            </a:pPr>
            <a:r>
              <a:t/>
            </a:r>
            <a:endParaRPr b="0" i="0" sz="1200" u="none" cap="none" strike="noStrike">
              <a:solidFill>
                <a:srgbClr val="D75356"/>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1200"/>
              <a:buFont typeface="Arial"/>
              <a:buNone/>
            </a:pPr>
            <a:r>
              <a:rPr b="0" i="0" lang="da-DK" sz="1200" u="none" cap="none" strike="noStrike">
                <a:solidFill>
                  <a:srgbClr val="D75356"/>
                </a:solidFill>
                <a:latin typeface="Roboto"/>
                <a:ea typeface="Roboto"/>
                <a:cs typeface="Roboto"/>
                <a:sym typeface="Roboto"/>
              </a:rPr>
              <a:t>Based on a study of 3 cities.</a:t>
            </a:r>
            <a:endParaRPr b="0" i="0" sz="1200" u="none" cap="none" strike="noStrike">
              <a:solidFill>
                <a:srgbClr val="D75356"/>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1200"/>
              <a:buFont typeface="Arial"/>
              <a:buNone/>
            </a:pPr>
            <a:r>
              <a:rPr b="0" i="0" lang="da-DK" sz="1200" u="none" cap="none" strike="noStrike">
                <a:solidFill>
                  <a:srgbClr val="D75356"/>
                </a:solidFill>
                <a:latin typeface="Roboto"/>
                <a:ea typeface="Roboto"/>
                <a:cs typeface="Roboto"/>
                <a:sym typeface="Roboto"/>
              </a:rPr>
              <a:t>The outcome will be a </a:t>
            </a:r>
            <a:r>
              <a:rPr b="1" i="0" lang="da-DK" sz="1200" u="none" cap="none" strike="noStrike">
                <a:solidFill>
                  <a:srgbClr val="D75356"/>
                </a:solidFill>
                <a:latin typeface="Roboto"/>
                <a:ea typeface="Roboto"/>
                <a:cs typeface="Roboto"/>
                <a:sym typeface="Roboto"/>
              </a:rPr>
              <a:t>framework and measurement tool for Tier to begin exploring a new position in cities</a:t>
            </a:r>
            <a:r>
              <a:rPr b="0" i="0" lang="da-DK" sz="1200" u="none" cap="none" strike="noStrike">
                <a:solidFill>
                  <a:srgbClr val="D75356"/>
                </a:solidFill>
                <a:latin typeface="Roboto"/>
                <a:ea typeface="Roboto"/>
                <a:cs typeface="Roboto"/>
                <a:sym typeface="Roboto"/>
              </a:rPr>
              <a:t> and develop a more solid position in the market.</a:t>
            </a:r>
            <a:endParaRPr b="0" i="0" sz="1200" u="none" cap="none" strike="noStrike">
              <a:solidFill>
                <a:srgbClr val="D75356"/>
              </a:solidFill>
              <a:latin typeface="Roboto"/>
              <a:ea typeface="Roboto"/>
              <a:cs typeface="Roboto"/>
              <a:sym typeface="Roboto"/>
            </a:endParaRPr>
          </a:p>
          <a:p>
            <a:pPr indent="0" lvl="0" marL="609600" marR="0" rtl="0" algn="l">
              <a:lnSpc>
                <a:spcPct val="100000"/>
              </a:lnSpc>
              <a:spcBef>
                <a:spcPts val="1300"/>
              </a:spcBef>
              <a:spcAft>
                <a:spcPts val="1300"/>
              </a:spcAft>
              <a:buClr>
                <a:srgbClr val="000000"/>
              </a:buClr>
              <a:buSzPts val="1300"/>
              <a:buFont typeface="Arial"/>
              <a:buNone/>
            </a:pPr>
            <a:r>
              <a:t/>
            </a:r>
            <a:endParaRPr b="0" i="0" sz="1300" u="none" cap="none" strike="noStrike">
              <a:solidFill>
                <a:srgbClr val="D75356"/>
              </a:solidFill>
              <a:latin typeface="Roboto"/>
              <a:ea typeface="Roboto"/>
              <a:cs typeface="Roboto"/>
              <a:sym typeface="Roboto"/>
            </a:endParaRPr>
          </a:p>
        </p:txBody>
      </p:sp>
      <p:sp>
        <p:nvSpPr>
          <p:cNvPr id="348" name="Google Shape;348;g431eacb92094ce4e_1616"/>
          <p:cNvSpPr txBox="1"/>
          <p:nvPr/>
        </p:nvSpPr>
        <p:spPr>
          <a:xfrm>
            <a:off x="6875200" y="1922833"/>
            <a:ext cx="2678700" cy="1007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1" i="0" lang="da-DK" sz="1300" u="none" cap="none" strike="noStrike">
                <a:solidFill>
                  <a:schemeClr val="lt1"/>
                </a:solidFill>
                <a:latin typeface="Roboto"/>
                <a:ea typeface="Roboto"/>
                <a:cs typeface="Roboto"/>
                <a:sym typeface="Roboto"/>
              </a:rPr>
              <a:t>2022</a:t>
            </a:r>
            <a:endParaRPr b="0" i="0" sz="1900" u="none" cap="none" strike="noStrike">
              <a:solidFill>
                <a:schemeClr val="lt1"/>
              </a:solidFill>
              <a:latin typeface="Arial"/>
              <a:ea typeface="Arial"/>
              <a:cs typeface="Arial"/>
              <a:sym typeface="Arial"/>
            </a:endParaRPr>
          </a:p>
        </p:txBody>
      </p:sp>
      <p:sp>
        <p:nvSpPr>
          <p:cNvPr id="349" name="Google Shape;349;g431eacb92094ce4e_1616"/>
          <p:cNvSpPr/>
          <p:nvPr/>
        </p:nvSpPr>
        <p:spPr>
          <a:xfrm>
            <a:off x="6795484" y="5194484"/>
            <a:ext cx="117096" cy="229038"/>
          </a:xfrm>
          <a:custGeom>
            <a:rect b="b" l="l" r="r" t="t"/>
            <a:pathLst>
              <a:path extrusionOk="0" h="19530" w="9989">
                <a:moveTo>
                  <a:pt x="0" y="0"/>
                </a:moveTo>
                <a:lnTo>
                  <a:pt x="0" y="19530"/>
                </a:lnTo>
                <a:lnTo>
                  <a:pt x="9989" y="9541"/>
                </a:lnTo>
                <a:close/>
              </a:path>
            </a:pathLst>
          </a:custGeom>
          <a:solidFill>
            <a:schemeClr val="lt1"/>
          </a:solidFill>
          <a:ln>
            <a:noFill/>
          </a:ln>
        </p:spPr>
      </p:sp>
      <p:sp>
        <p:nvSpPr>
          <p:cNvPr id="350" name="Google Shape;350;g431eacb92094ce4e_1616"/>
          <p:cNvSpPr/>
          <p:nvPr/>
        </p:nvSpPr>
        <p:spPr>
          <a:xfrm>
            <a:off x="3104800" y="2375221"/>
            <a:ext cx="902700" cy="902700"/>
          </a:xfrm>
          <a:prstGeom prst="ellipse">
            <a:avLst/>
          </a:prstGeom>
          <a:solidFill>
            <a:srgbClr val="D753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accent1"/>
              </a:solidFill>
              <a:latin typeface="Arial"/>
              <a:ea typeface="Arial"/>
              <a:cs typeface="Arial"/>
              <a:sym typeface="Arial"/>
            </a:endParaRPr>
          </a:p>
        </p:txBody>
      </p:sp>
      <p:cxnSp>
        <p:nvCxnSpPr>
          <p:cNvPr id="351" name="Google Shape;351;g431eacb92094ce4e_1616"/>
          <p:cNvCxnSpPr/>
          <p:nvPr/>
        </p:nvCxnSpPr>
        <p:spPr>
          <a:xfrm flipH="1" rot="10800000">
            <a:off x="12415182" y="3909400"/>
            <a:ext cx="104100" cy="1500"/>
          </a:xfrm>
          <a:prstGeom prst="straightConnector1">
            <a:avLst/>
          </a:prstGeom>
          <a:noFill/>
          <a:ln cap="flat" cmpd="sng" w="76200">
            <a:solidFill>
              <a:srgbClr val="FFFFFF"/>
            </a:solidFill>
            <a:prstDash val="solid"/>
            <a:round/>
            <a:headEnd len="sm" w="sm" type="none"/>
            <a:tailEnd len="sm" w="sm" type="none"/>
          </a:ln>
        </p:spPr>
      </p:cxnSp>
      <p:sp>
        <p:nvSpPr>
          <p:cNvPr id="352" name="Google Shape;352;g431eacb92094ce4e_1616"/>
          <p:cNvSpPr/>
          <p:nvPr/>
        </p:nvSpPr>
        <p:spPr>
          <a:xfrm rot="368329">
            <a:off x="-449177" y="1951532"/>
            <a:ext cx="280174" cy="308544"/>
          </a:xfrm>
          <a:custGeom>
            <a:rect b="b" l="l" r="r" t="t"/>
            <a:pathLst>
              <a:path extrusionOk="0" h="19643" w="17834">
                <a:moveTo>
                  <a:pt x="0" y="9305"/>
                </a:moveTo>
                <a:lnTo>
                  <a:pt x="2584" y="7754"/>
                </a:lnTo>
                <a:lnTo>
                  <a:pt x="9046" y="19643"/>
                </a:lnTo>
                <a:lnTo>
                  <a:pt x="17834" y="0"/>
                </a:lnTo>
              </a:path>
            </a:pathLst>
          </a:custGeom>
          <a:noFill/>
          <a:ln cap="flat" cmpd="sng" w="19050">
            <a:solidFill>
              <a:srgbClr val="D75356"/>
            </a:solidFill>
            <a:prstDash val="solid"/>
            <a:round/>
            <a:headEnd len="sm" w="sm" type="none"/>
            <a:tailEnd len="sm" w="sm" type="none"/>
          </a:ln>
        </p:spPr>
      </p:sp>
      <p:sp>
        <p:nvSpPr>
          <p:cNvPr id="353" name="Google Shape;353;g431eacb92094ce4e_1616"/>
          <p:cNvSpPr txBox="1"/>
          <p:nvPr/>
        </p:nvSpPr>
        <p:spPr>
          <a:xfrm>
            <a:off x="2018673" y="5520661"/>
            <a:ext cx="1705200" cy="659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chemeClr val="lt1"/>
              </a:solidFill>
              <a:latin typeface="Roboto"/>
              <a:ea typeface="Roboto"/>
              <a:cs typeface="Roboto"/>
              <a:sym typeface="Roboto"/>
            </a:endParaRPr>
          </a:p>
          <a:p>
            <a:pPr indent="0" lvl="0" marL="0" marR="0" rtl="0" algn="l">
              <a:lnSpc>
                <a:spcPct val="100000"/>
              </a:lnSpc>
              <a:spcBef>
                <a:spcPts val="1300"/>
              </a:spcBef>
              <a:spcAft>
                <a:spcPts val="1300"/>
              </a:spcAft>
              <a:buClr>
                <a:srgbClr val="000000"/>
              </a:buClr>
              <a:buSzPts val="800"/>
              <a:buFont typeface="Arial"/>
              <a:buNone/>
            </a:pPr>
            <a:r>
              <a:rPr b="1" i="0" lang="da-DK" sz="800" u="none" cap="none" strike="noStrike">
                <a:solidFill>
                  <a:schemeClr val="lt1"/>
                </a:solidFill>
                <a:latin typeface="Roboto"/>
                <a:ea typeface="Roboto"/>
                <a:cs typeface="Roboto"/>
                <a:sym typeface="Roboto"/>
              </a:rPr>
              <a:t>en toårig process</a:t>
            </a:r>
            <a:endParaRPr b="1" i="0" sz="800" u="none" cap="none" strike="noStrike">
              <a:solidFill>
                <a:schemeClr val="lt1"/>
              </a:solidFill>
              <a:latin typeface="Roboto"/>
              <a:ea typeface="Roboto"/>
              <a:cs typeface="Roboto"/>
              <a:sym typeface="Roboto"/>
            </a:endParaRPr>
          </a:p>
        </p:txBody>
      </p:sp>
      <p:cxnSp>
        <p:nvCxnSpPr>
          <p:cNvPr id="354" name="Google Shape;354;g431eacb92094ce4e_1616"/>
          <p:cNvCxnSpPr/>
          <p:nvPr/>
        </p:nvCxnSpPr>
        <p:spPr>
          <a:xfrm>
            <a:off x="2124300" y="4802000"/>
            <a:ext cx="4671300" cy="0"/>
          </a:xfrm>
          <a:prstGeom prst="straightConnector1">
            <a:avLst/>
          </a:prstGeom>
          <a:noFill/>
          <a:ln cap="flat" cmpd="sng" w="19050">
            <a:solidFill>
              <a:schemeClr val="lt1"/>
            </a:solidFill>
            <a:prstDash val="solid"/>
            <a:round/>
            <a:headEnd len="sm" w="sm" type="none"/>
            <a:tailEnd len="sm" w="sm" type="none"/>
          </a:ln>
        </p:spPr>
      </p:cxnSp>
      <p:cxnSp>
        <p:nvCxnSpPr>
          <p:cNvPr id="355" name="Google Shape;355;g431eacb92094ce4e_1616"/>
          <p:cNvCxnSpPr/>
          <p:nvPr/>
        </p:nvCxnSpPr>
        <p:spPr>
          <a:xfrm>
            <a:off x="6938251" y="4802000"/>
            <a:ext cx="2278800" cy="0"/>
          </a:xfrm>
          <a:prstGeom prst="straightConnector1">
            <a:avLst/>
          </a:prstGeom>
          <a:noFill/>
          <a:ln cap="flat" cmpd="sng" w="19050">
            <a:solidFill>
              <a:schemeClr val="lt1"/>
            </a:solidFill>
            <a:prstDash val="solid"/>
            <a:round/>
            <a:headEnd len="sm" w="sm" type="none"/>
            <a:tailEnd len="sm" w="sm" type="none"/>
          </a:ln>
        </p:spPr>
      </p:cxnSp>
      <p:sp>
        <p:nvSpPr>
          <p:cNvPr id="356" name="Google Shape;356;g431eacb92094ce4e_1616"/>
          <p:cNvSpPr/>
          <p:nvPr/>
        </p:nvSpPr>
        <p:spPr>
          <a:xfrm>
            <a:off x="5300251" y="2375221"/>
            <a:ext cx="902700" cy="9027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9FC5E8"/>
              </a:solidFill>
              <a:latin typeface="Arial"/>
              <a:ea typeface="Arial"/>
              <a:cs typeface="Arial"/>
              <a:sym typeface="Arial"/>
            </a:endParaRPr>
          </a:p>
        </p:txBody>
      </p:sp>
      <p:sp>
        <p:nvSpPr>
          <p:cNvPr id="357" name="Google Shape;357;g431eacb92094ce4e_1616"/>
          <p:cNvSpPr txBox="1"/>
          <p:nvPr/>
        </p:nvSpPr>
        <p:spPr>
          <a:xfrm>
            <a:off x="5143200" y="1856084"/>
            <a:ext cx="1219500" cy="1917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100"/>
              <a:buFont typeface="Arial"/>
              <a:buNone/>
            </a:pPr>
            <a:r>
              <a:rPr b="0" i="0" lang="da-DK" sz="1100" u="none" cap="none" strike="noStrike">
                <a:solidFill>
                  <a:srgbClr val="0099FF"/>
                </a:solidFill>
                <a:latin typeface="Roboto Light"/>
                <a:ea typeface="Roboto Light"/>
                <a:cs typeface="Roboto Light"/>
                <a:sym typeface="Roboto Light"/>
              </a:rPr>
              <a:t>xx </a:t>
            </a:r>
            <a:endParaRPr b="0" i="0" sz="1100" u="none" cap="none" strike="noStrike">
              <a:solidFill>
                <a:srgbClr val="0099FF"/>
              </a:solidFill>
              <a:latin typeface="Roboto Light"/>
              <a:ea typeface="Roboto Light"/>
              <a:cs typeface="Roboto Light"/>
              <a:sym typeface="Roboto Light"/>
            </a:endParaRPr>
          </a:p>
          <a:p>
            <a:pPr indent="0" lvl="0" marL="0" marR="0" rtl="0" algn="ctr">
              <a:lnSpc>
                <a:spcPct val="100000"/>
              </a:lnSpc>
              <a:spcBef>
                <a:spcPts val="1300"/>
              </a:spcBef>
              <a:spcAft>
                <a:spcPts val="0"/>
              </a:spcAft>
              <a:buClr>
                <a:srgbClr val="000000"/>
              </a:buClr>
              <a:buSzPts val="1100"/>
              <a:buFont typeface="Arial"/>
              <a:buNone/>
            </a:pPr>
            <a:r>
              <a:t/>
            </a:r>
            <a:endParaRPr b="1" i="0" sz="1100" u="none" cap="none" strike="noStrike">
              <a:solidFill>
                <a:srgbClr val="FBF6F1"/>
              </a:solidFill>
              <a:latin typeface="Roboto"/>
              <a:ea typeface="Roboto"/>
              <a:cs typeface="Roboto"/>
              <a:sym typeface="Roboto"/>
            </a:endParaRPr>
          </a:p>
          <a:p>
            <a:pPr indent="0" lvl="0" marL="0" marR="0" rtl="0" algn="ctr">
              <a:lnSpc>
                <a:spcPct val="100000"/>
              </a:lnSpc>
              <a:spcBef>
                <a:spcPts val="1300"/>
              </a:spcBef>
              <a:spcAft>
                <a:spcPts val="0"/>
              </a:spcAft>
              <a:buClr>
                <a:srgbClr val="000000"/>
              </a:buClr>
              <a:buSzPts val="1100"/>
              <a:buFont typeface="Arial"/>
              <a:buNone/>
            </a:pPr>
            <a:r>
              <a:rPr b="1" i="0" lang="da-DK" sz="1100" u="none" cap="none" strike="noStrike">
                <a:solidFill>
                  <a:srgbClr val="FBF6F1"/>
                </a:solidFill>
                <a:latin typeface="Roboto"/>
                <a:ea typeface="Roboto"/>
                <a:cs typeface="Roboto"/>
                <a:sym typeface="Roboto"/>
              </a:rPr>
              <a:t>Bystrategisk konference</a:t>
            </a:r>
            <a:endParaRPr b="1" i="0" sz="1100" u="none" cap="none" strike="noStrike">
              <a:solidFill>
                <a:srgbClr val="FBF6F1"/>
              </a:solidFill>
              <a:latin typeface="Roboto"/>
              <a:ea typeface="Roboto"/>
              <a:cs typeface="Roboto"/>
              <a:sym typeface="Roboto"/>
            </a:endParaRPr>
          </a:p>
          <a:p>
            <a:pPr indent="0" lvl="0" marL="0" marR="0" rtl="0" algn="l">
              <a:lnSpc>
                <a:spcPct val="120000"/>
              </a:lnSpc>
              <a:spcBef>
                <a:spcPts val="1300"/>
              </a:spcBef>
              <a:spcAft>
                <a:spcPts val="0"/>
              </a:spcAft>
              <a:buClr>
                <a:srgbClr val="000000"/>
              </a:buClr>
              <a:buSzPts val="1200"/>
              <a:buFont typeface="Arial"/>
              <a:buNone/>
            </a:pPr>
            <a:r>
              <a:t/>
            </a:r>
            <a:endParaRPr b="1" i="0" sz="1200" u="none" cap="none" strike="noStrike">
              <a:solidFill>
                <a:srgbClr val="FBF6F1"/>
              </a:solidFill>
              <a:highlight>
                <a:schemeClr val="lt1"/>
              </a:highlight>
              <a:latin typeface="Merriweather"/>
              <a:ea typeface="Merriweather"/>
              <a:cs typeface="Merriweather"/>
              <a:sym typeface="Merriweather"/>
            </a:endParaRPr>
          </a:p>
          <a:p>
            <a:pPr indent="0" lvl="0" marL="0" marR="0" rtl="0" algn="l">
              <a:lnSpc>
                <a:spcPct val="100000"/>
              </a:lnSpc>
              <a:spcBef>
                <a:spcPts val="800"/>
              </a:spcBef>
              <a:spcAft>
                <a:spcPts val="1300"/>
              </a:spcAft>
              <a:buClr>
                <a:srgbClr val="000000"/>
              </a:buClr>
              <a:buSzPts val="1100"/>
              <a:buFont typeface="Arial"/>
              <a:buNone/>
            </a:pPr>
            <a:r>
              <a:t/>
            </a:r>
            <a:endParaRPr b="1" i="0" sz="1100" u="none" cap="none" strike="noStrike">
              <a:solidFill>
                <a:schemeClr val="lt1"/>
              </a:solidFill>
              <a:latin typeface="Roboto"/>
              <a:ea typeface="Roboto"/>
              <a:cs typeface="Roboto"/>
              <a:sym typeface="Roboto"/>
            </a:endParaRPr>
          </a:p>
        </p:txBody>
      </p:sp>
      <p:sp>
        <p:nvSpPr>
          <p:cNvPr id="358" name="Google Shape;358;g431eacb92094ce4e_1616"/>
          <p:cNvSpPr txBox="1"/>
          <p:nvPr/>
        </p:nvSpPr>
        <p:spPr>
          <a:xfrm>
            <a:off x="6862784" y="1922823"/>
            <a:ext cx="1219500" cy="369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1300"/>
              </a:spcAft>
              <a:buClr>
                <a:srgbClr val="000000"/>
              </a:buClr>
              <a:buSzPts val="800"/>
              <a:buFont typeface="Arial"/>
              <a:buNone/>
            </a:pPr>
            <a:r>
              <a:rPr b="1" i="0" lang="da-DK" sz="800" u="none" cap="none" strike="noStrike">
                <a:solidFill>
                  <a:schemeClr val="lt1"/>
                </a:solidFill>
                <a:latin typeface="Roboto"/>
                <a:ea typeface="Roboto"/>
                <a:cs typeface="Roboto"/>
                <a:sym typeface="Roboto"/>
              </a:rPr>
              <a:t>Den videre process</a:t>
            </a:r>
            <a:endParaRPr b="1" i="0" sz="1100" u="none" cap="none" strike="noStrike">
              <a:solidFill>
                <a:schemeClr val="lt1"/>
              </a:solidFill>
              <a:latin typeface="Roboto"/>
              <a:ea typeface="Roboto"/>
              <a:cs typeface="Roboto"/>
              <a:sym typeface="Roboto"/>
            </a:endParaRPr>
          </a:p>
        </p:txBody>
      </p:sp>
      <p:cxnSp>
        <p:nvCxnSpPr>
          <p:cNvPr id="359" name="Google Shape;359;g431eacb92094ce4e_1616"/>
          <p:cNvCxnSpPr/>
          <p:nvPr/>
        </p:nvCxnSpPr>
        <p:spPr>
          <a:xfrm>
            <a:off x="2124300" y="2250967"/>
            <a:ext cx="4671300" cy="0"/>
          </a:xfrm>
          <a:prstGeom prst="straightConnector1">
            <a:avLst/>
          </a:prstGeom>
          <a:noFill/>
          <a:ln cap="flat" cmpd="sng" w="19050">
            <a:solidFill>
              <a:schemeClr val="lt1"/>
            </a:solidFill>
            <a:prstDash val="solid"/>
            <a:round/>
            <a:headEnd len="sm" w="sm" type="none"/>
            <a:tailEnd len="sm" w="sm" type="none"/>
          </a:ln>
        </p:spPr>
      </p:cxnSp>
      <p:cxnSp>
        <p:nvCxnSpPr>
          <p:cNvPr id="360" name="Google Shape;360;g431eacb92094ce4e_1616"/>
          <p:cNvCxnSpPr/>
          <p:nvPr/>
        </p:nvCxnSpPr>
        <p:spPr>
          <a:xfrm>
            <a:off x="6938251" y="2250967"/>
            <a:ext cx="2257200" cy="0"/>
          </a:xfrm>
          <a:prstGeom prst="straightConnector1">
            <a:avLst/>
          </a:prstGeom>
          <a:noFill/>
          <a:ln cap="flat" cmpd="sng" w="19050">
            <a:solidFill>
              <a:schemeClr val="lt1"/>
            </a:solidFill>
            <a:prstDash val="solid"/>
            <a:round/>
            <a:headEnd len="sm" w="sm" type="none"/>
            <a:tailEnd len="sm" w="sm" type="none"/>
          </a:ln>
        </p:spPr>
      </p:cxnSp>
      <p:cxnSp>
        <p:nvCxnSpPr>
          <p:cNvPr id="361" name="Google Shape;361;g431eacb92094ce4e_1616"/>
          <p:cNvCxnSpPr/>
          <p:nvPr/>
        </p:nvCxnSpPr>
        <p:spPr>
          <a:xfrm>
            <a:off x="827233" y="2250967"/>
            <a:ext cx="1172700" cy="0"/>
          </a:xfrm>
          <a:prstGeom prst="straightConnector1">
            <a:avLst/>
          </a:prstGeom>
          <a:noFill/>
          <a:ln cap="flat" cmpd="sng" w="19050">
            <a:solidFill>
              <a:schemeClr val="lt1"/>
            </a:solidFill>
            <a:prstDash val="solid"/>
            <a:round/>
            <a:headEnd len="sm" w="sm" type="none"/>
            <a:tailEnd len="sm" w="sm" type="none"/>
          </a:ln>
        </p:spPr>
      </p:cxnSp>
      <p:cxnSp>
        <p:nvCxnSpPr>
          <p:cNvPr id="362" name="Google Shape;362;g431eacb92094ce4e_1616"/>
          <p:cNvCxnSpPr/>
          <p:nvPr/>
        </p:nvCxnSpPr>
        <p:spPr>
          <a:xfrm>
            <a:off x="2124300" y="5816000"/>
            <a:ext cx="4671300" cy="0"/>
          </a:xfrm>
          <a:prstGeom prst="straightConnector1">
            <a:avLst/>
          </a:prstGeom>
          <a:noFill/>
          <a:ln cap="flat" cmpd="sng" w="19050">
            <a:solidFill>
              <a:schemeClr val="lt1"/>
            </a:solidFill>
            <a:prstDash val="solid"/>
            <a:round/>
            <a:headEnd len="sm" w="sm" type="none"/>
            <a:tailEnd len="sm" w="sm" type="none"/>
          </a:ln>
        </p:spPr>
      </p:cxnSp>
      <p:cxnSp>
        <p:nvCxnSpPr>
          <p:cNvPr id="363" name="Google Shape;363;g431eacb92094ce4e_1616"/>
          <p:cNvCxnSpPr/>
          <p:nvPr/>
        </p:nvCxnSpPr>
        <p:spPr>
          <a:xfrm>
            <a:off x="6938251" y="5816000"/>
            <a:ext cx="2286300" cy="0"/>
          </a:xfrm>
          <a:prstGeom prst="straightConnector1">
            <a:avLst/>
          </a:prstGeom>
          <a:noFill/>
          <a:ln cap="flat" cmpd="sng" w="19050">
            <a:solidFill>
              <a:schemeClr val="lt1"/>
            </a:solidFill>
            <a:prstDash val="solid"/>
            <a:round/>
            <a:headEnd len="sm" w="sm" type="none"/>
            <a:tailEnd len="sm" w="sm" type="none"/>
          </a:ln>
        </p:spPr>
      </p:cxnSp>
      <p:cxnSp>
        <p:nvCxnSpPr>
          <p:cNvPr id="364" name="Google Shape;364;g431eacb92094ce4e_1616"/>
          <p:cNvCxnSpPr/>
          <p:nvPr/>
        </p:nvCxnSpPr>
        <p:spPr>
          <a:xfrm>
            <a:off x="9313818" y="2250967"/>
            <a:ext cx="1235700" cy="0"/>
          </a:xfrm>
          <a:prstGeom prst="straightConnector1">
            <a:avLst/>
          </a:prstGeom>
          <a:noFill/>
          <a:ln cap="flat" cmpd="sng" w="19050">
            <a:solidFill>
              <a:schemeClr val="lt1"/>
            </a:solidFill>
            <a:prstDash val="solid"/>
            <a:round/>
            <a:headEnd len="sm" w="sm" type="none"/>
            <a:tailEnd len="sm" w="sm" type="none"/>
          </a:ln>
        </p:spPr>
      </p:cxnSp>
      <p:cxnSp>
        <p:nvCxnSpPr>
          <p:cNvPr id="365" name="Google Shape;365;g431eacb92094ce4e_1616"/>
          <p:cNvCxnSpPr/>
          <p:nvPr/>
        </p:nvCxnSpPr>
        <p:spPr>
          <a:xfrm>
            <a:off x="2124300" y="3398933"/>
            <a:ext cx="4671300" cy="0"/>
          </a:xfrm>
          <a:prstGeom prst="straightConnector1">
            <a:avLst/>
          </a:prstGeom>
          <a:noFill/>
          <a:ln cap="flat" cmpd="sng" w="19050">
            <a:solidFill>
              <a:schemeClr val="lt1"/>
            </a:solidFill>
            <a:prstDash val="solid"/>
            <a:round/>
            <a:headEnd len="sm" w="sm" type="none"/>
            <a:tailEnd len="sm" w="sm" type="none"/>
          </a:ln>
        </p:spPr>
      </p:cxnSp>
      <p:cxnSp>
        <p:nvCxnSpPr>
          <p:cNvPr id="366" name="Google Shape;366;g431eacb92094ce4e_1616"/>
          <p:cNvCxnSpPr/>
          <p:nvPr/>
        </p:nvCxnSpPr>
        <p:spPr>
          <a:xfrm>
            <a:off x="6938251" y="3398933"/>
            <a:ext cx="2264400" cy="0"/>
          </a:xfrm>
          <a:prstGeom prst="straightConnector1">
            <a:avLst/>
          </a:prstGeom>
          <a:noFill/>
          <a:ln cap="flat" cmpd="sng" w="19050">
            <a:solidFill>
              <a:schemeClr val="lt1"/>
            </a:solidFill>
            <a:prstDash val="solid"/>
            <a:round/>
            <a:headEnd len="sm" w="sm" type="none"/>
            <a:tailEnd len="sm" w="sm" type="none"/>
          </a:ln>
        </p:spPr>
      </p:cxnSp>
      <p:cxnSp>
        <p:nvCxnSpPr>
          <p:cNvPr id="367" name="Google Shape;367;g431eacb92094ce4e_1616"/>
          <p:cNvCxnSpPr/>
          <p:nvPr/>
        </p:nvCxnSpPr>
        <p:spPr>
          <a:xfrm>
            <a:off x="827233" y="3398933"/>
            <a:ext cx="1172700" cy="0"/>
          </a:xfrm>
          <a:prstGeom prst="straightConnector1">
            <a:avLst/>
          </a:prstGeom>
          <a:noFill/>
          <a:ln cap="flat" cmpd="sng" w="19050">
            <a:solidFill>
              <a:schemeClr val="lt1"/>
            </a:solidFill>
            <a:prstDash val="solid"/>
            <a:round/>
            <a:headEnd len="sm" w="sm" type="none"/>
            <a:tailEnd len="sm" w="sm" type="none"/>
          </a:ln>
        </p:spPr>
      </p:cxnSp>
      <p:cxnSp>
        <p:nvCxnSpPr>
          <p:cNvPr id="368" name="Google Shape;368;g431eacb92094ce4e_1616"/>
          <p:cNvCxnSpPr/>
          <p:nvPr/>
        </p:nvCxnSpPr>
        <p:spPr>
          <a:xfrm>
            <a:off x="9313818" y="3398933"/>
            <a:ext cx="1235700" cy="0"/>
          </a:xfrm>
          <a:prstGeom prst="straightConnector1">
            <a:avLst/>
          </a:prstGeom>
          <a:noFill/>
          <a:ln cap="flat" cmpd="sng" w="19050">
            <a:solidFill>
              <a:schemeClr val="lt1"/>
            </a:solidFill>
            <a:prstDash val="solid"/>
            <a:round/>
            <a:headEnd len="sm" w="sm" type="none"/>
            <a:tailEnd len="sm" w="sm" type="none"/>
          </a:ln>
        </p:spPr>
      </p:cxnSp>
      <p:sp>
        <p:nvSpPr>
          <p:cNvPr id="369" name="Google Shape;369;g431eacb92094ce4e_1616"/>
          <p:cNvSpPr txBox="1"/>
          <p:nvPr/>
        </p:nvSpPr>
        <p:spPr>
          <a:xfrm>
            <a:off x="800300" y="4805184"/>
            <a:ext cx="2678700" cy="1007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1" i="0" lang="da-DK" sz="1300" u="none" cap="none" strike="noStrike">
                <a:solidFill>
                  <a:schemeClr val="lt1"/>
                </a:solidFill>
                <a:latin typeface="Roboto"/>
                <a:ea typeface="Roboto"/>
                <a:cs typeface="Roboto"/>
                <a:sym typeface="Roboto"/>
              </a:rPr>
              <a:t>Review boards</a:t>
            </a:r>
            <a:endParaRPr b="0" i="0" sz="1900" u="none" cap="none" strike="noStrike">
              <a:solidFill>
                <a:schemeClr val="lt1"/>
              </a:solidFill>
              <a:latin typeface="Arial"/>
              <a:ea typeface="Arial"/>
              <a:cs typeface="Arial"/>
              <a:sym typeface="Arial"/>
            </a:endParaRPr>
          </a:p>
        </p:txBody>
      </p:sp>
      <p:sp>
        <p:nvSpPr>
          <p:cNvPr id="370" name="Google Shape;370;g431eacb92094ce4e_1616"/>
          <p:cNvSpPr/>
          <p:nvPr/>
        </p:nvSpPr>
        <p:spPr>
          <a:xfrm>
            <a:off x="2458251" y="4868805"/>
            <a:ext cx="902700" cy="9027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accent1"/>
              </a:solidFill>
              <a:latin typeface="Arial"/>
              <a:ea typeface="Arial"/>
              <a:cs typeface="Arial"/>
              <a:sym typeface="Arial"/>
            </a:endParaRPr>
          </a:p>
        </p:txBody>
      </p:sp>
      <p:sp>
        <p:nvSpPr>
          <p:cNvPr id="371" name="Google Shape;371;g431eacb92094ce4e_1616"/>
          <p:cNvSpPr txBox="1"/>
          <p:nvPr/>
        </p:nvSpPr>
        <p:spPr>
          <a:xfrm>
            <a:off x="2433033" y="4939600"/>
            <a:ext cx="1219500" cy="72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1300"/>
              </a:spcAft>
              <a:buClr>
                <a:srgbClr val="000000"/>
              </a:buClr>
              <a:buSzPts val="900"/>
              <a:buFont typeface="Arial"/>
              <a:buNone/>
            </a:pPr>
            <a:r>
              <a:rPr b="0" i="0" lang="da-DK" sz="900" u="none" cap="none" strike="noStrike">
                <a:solidFill>
                  <a:srgbClr val="FFFFFF"/>
                </a:solidFill>
                <a:latin typeface="Roboto Light"/>
                <a:ea typeface="Roboto Light"/>
                <a:cs typeface="Roboto Light"/>
                <a:sym typeface="Roboto Light"/>
              </a:rPr>
              <a:t>Maj</a:t>
            </a:r>
            <a:br>
              <a:rPr b="1" i="0" lang="da-DK" sz="1100" u="none" cap="none" strike="noStrike">
                <a:solidFill>
                  <a:srgbClr val="FFFFFF"/>
                </a:solidFill>
                <a:latin typeface="Roboto"/>
                <a:ea typeface="Roboto"/>
                <a:cs typeface="Roboto"/>
                <a:sym typeface="Roboto"/>
              </a:rPr>
            </a:br>
            <a:r>
              <a:rPr b="1" i="0" lang="da-DK" sz="1100" u="none" cap="none" strike="noStrike">
                <a:solidFill>
                  <a:srgbClr val="FFFFFF"/>
                </a:solidFill>
                <a:latin typeface="Roboto"/>
                <a:ea typeface="Roboto"/>
                <a:cs typeface="Roboto"/>
                <a:sym typeface="Roboto"/>
              </a:rPr>
              <a:t>Review </a:t>
            </a:r>
            <a:br>
              <a:rPr b="1" i="0" lang="da-DK" sz="1100" u="none" cap="none" strike="noStrike">
                <a:solidFill>
                  <a:srgbClr val="FFFFFF"/>
                </a:solidFill>
                <a:latin typeface="Roboto"/>
                <a:ea typeface="Roboto"/>
                <a:cs typeface="Roboto"/>
                <a:sym typeface="Roboto"/>
              </a:rPr>
            </a:br>
            <a:r>
              <a:rPr b="1" i="0" lang="da-DK" sz="1100" u="none" cap="none" strike="noStrike">
                <a:solidFill>
                  <a:srgbClr val="FFFFFF"/>
                </a:solidFill>
                <a:latin typeface="Roboto"/>
                <a:ea typeface="Roboto"/>
                <a:cs typeface="Roboto"/>
                <a:sym typeface="Roboto"/>
              </a:rPr>
              <a:t>board møde </a:t>
            </a:r>
            <a:endParaRPr b="1" i="0" sz="1100" u="none" cap="none" strike="noStrike">
              <a:solidFill>
                <a:srgbClr val="FFFFFF"/>
              </a:solidFill>
              <a:latin typeface="Roboto"/>
              <a:ea typeface="Roboto"/>
              <a:cs typeface="Roboto"/>
              <a:sym typeface="Roboto"/>
            </a:endParaRPr>
          </a:p>
        </p:txBody>
      </p:sp>
      <p:sp>
        <p:nvSpPr>
          <p:cNvPr id="372" name="Google Shape;372;g431eacb92094ce4e_1616"/>
          <p:cNvSpPr/>
          <p:nvPr/>
        </p:nvSpPr>
        <p:spPr>
          <a:xfrm>
            <a:off x="3853017" y="4868805"/>
            <a:ext cx="902700" cy="9027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accent1"/>
              </a:solidFill>
              <a:latin typeface="Arial"/>
              <a:ea typeface="Arial"/>
              <a:cs typeface="Arial"/>
              <a:sym typeface="Arial"/>
            </a:endParaRPr>
          </a:p>
        </p:txBody>
      </p:sp>
      <p:sp>
        <p:nvSpPr>
          <p:cNvPr id="373" name="Google Shape;373;g431eacb92094ce4e_1616"/>
          <p:cNvSpPr/>
          <p:nvPr/>
        </p:nvSpPr>
        <p:spPr>
          <a:xfrm>
            <a:off x="5292917" y="4868805"/>
            <a:ext cx="902700" cy="9027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accent1"/>
              </a:solidFill>
              <a:latin typeface="Arial"/>
              <a:ea typeface="Arial"/>
              <a:cs typeface="Arial"/>
              <a:sym typeface="Arial"/>
            </a:endParaRPr>
          </a:p>
        </p:txBody>
      </p:sp>
      <p:sp>
        <p:nvSpPr>
          <p:cNvPr id="374" name="Google Shape;374;g431eacb92094ce4e_1616"/>
          <p:cNvSpPr txBox="1"/>
          <p:nvPr/>
        </p:nvSpPr>
        <p:spPr>
          <a:xfrm>
            <a:off x="5260333" y="4939600"/>
            <a:ext cx="1127700" cy="72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1300"/>
              </a:spcAft>
              <a:buClr>
                <a:srgbClr val="000000"/>
              </a:buClr>
              <a:buSzPts val="900"/>
              <a:buFont typeface="Arial"/>
              <a:buNone/>
            </a:pPr>
            <a:r>
              <a:rPr b="0" i="0" lang="da-DK" sz="900" u="none" cap="none" strike="noStrike">
                <a:solidFill>
                  <a:srgbClr val="FFFFFF"/>
                </a:solidFill>
                <a:latin typeface="Roboto Light"/>
                <a:ea typeface="Roboto Light"/>
                <a:cs typeface="Roboto Light"/>
                <a:sym typeface="Roboto Light"/>
              </a:rPr>
              <a:t>Okt</a:t>
            </a:r>
            <a:br>
              <a:rPr b="1" i="0" lang="da-DK" sz="1100" u="none" cap="none" strike="noStrike">
                <a:solidFill>
                  <a:srgbClr val="FFFFFF"/>
                </a:solidFill>
                <a:latin typeface="Roboto"/>
                <a:ea typeface="Roboto"/>
                <a:cs typeface="Roboto"/>
                <a:sym typeface="Roboto"/>
              </a:rPr>
            </a:br>
            <a:r>
              <a:rPr b="1" i="0" lang="da-DK" sz="1100" u="none" cap="none" strike="noStrike">
                <a:solidFill>
                  <a:srgbClr val="FFFFFF"/>
                </a:solidFill>
                <a:latin typeface="Roboto"/>
                <a:ea typeface="Roboto"/>
                <a:cs typeface="Roboto"/>
                <a:sym typeface="Roboto"/>
              </a:rPr>
              <a:t>Review </a:t>
            </a:r>
            <a:br>
              <a:rPr b="1" i="0" lang="da-DK" sz="1100" u="none" cap="none" strike="noStrike">
                <a:solidFill>
                  <a:srgbClr val="FFFFFF"/>
                </a:solidFill>
                <a:latin typeface="Roboto"/>
                <a:ea typeface="Roboto"/>
                <a:cs typeface="Roboto"/>
                <a:sym typeface="Roboto"/>
              </a:rPr>
            </a:br>
            <a:r>
              <a:rPr b="1" i="0" lang="da-DK" sz="1100" u="none" cap="none" strike="noStrike">
                <a:solidFill>
                  <a:srgbClr val="FFFFFF"/>
                </a:solidFill>
                <a:latin typeface="Roboto"/>
                <a:ea typeface="Roboto"/>
                <a:cs typeface="Roboto"/>
                <a:sym typeface="Roboto"/>
              </a:rPr>
              <a:t>board møde </a:t>
            </a:r>
            <a:endParaRPr b="1" i="0" sz="1100" u="none" cap="none" strike="noStrike">
              <a:solidFill>
                <a:srgbClr val="FFFFFF"/>
              </a:solidFill>
              <a:latin typeface="Roboto"/>
              <a:ea typeface="Roboto"/>
              <a:cs typeface="Roboto"/>
              <a:sym typeface="Roboto"/>
            </a:endParaRPr>
          </a:p>
        </p:txBody>
      </p:sp>
      <p:sp>
        <p:nvSpPr>
          <p:cNvPr id="375" name="Google Shape;375;g431eacb92094ce4e_1616"/>
          <p:cNvSpPr txBox="1"/>
          <p:nvPr/>
        </p:nvSpPr>
        <p:spPr>
          <a:xfrm>
            <a:off x="3836733" y="4961000"/>
            <a:ext cx="1219500" cy="72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1300"/>
              </a:spcAft>
              <a:buClr>
                <a:srgbClr val="000000"/>
              </a:buClr>
              <a:buSzPts val="900"/>
              <a:buFont typeface="Arial"/>
              <a:buNone/>
            </a:pPr>
            <a:r>
              <a:rPr b="0" i="0" lang="da-DK" sz="900" u="none" cap="none" strike="noStrike">
                <a:solidFill>
                  <a:srgbClr val="FFFFFF"/>
                </a:solidFill>
                <a:latin typeface="Roboto Light"/>
                <a:ea typeface="Roboto Light"/>
                <a:cs typeface="Roboto Light"/>
                <a:sym typeface="Roboto Light"/>
              </a:rPr>
              <a:t>Sept</a:t>
            </a:r>
            <a:br>
              <a:rPr b="1" i="0" lang="da-DK" sz="1100" u="none" cap="none" strike="noStrike">
                <a:solidFill>
                  <a:srgbClr val="FFFFFF"/>
                </a:solidFill>
                <a:latin typeface="Roboto"/>
                <a:ea typeface="Roboto"/>
                <a:cs typeface="Roboto"/>
                <a:sym typeface="Roboto"/>
              </a:rPr>
            </a:br>
            <a:r>
              <a:rPr b="1" i="0" lang="da-DK" sz="1100" u="none" cap="none" strike="noStrike">
                <a:solidFill>
                  <a:srgbClr val="FFFFFF"/>
                </a:solidFill>
                <a:latin typeface="Roboto"/>
                <a:ea typeface="Roboto"/>
                <a:cs typeface="Roboto"/>
                <a:sym typeface="Roboto"/>
              </a:rPr>
              <a:t>Review </a:t>
            </a:r>
            <a:br>
              <a:rPr b="1" i="0" lang="da-DK" sz="1100" u="none" cap="none" strike="noStrike">
                <a:solidFill>
                  <a:srgbClr val="FFFFFF"/>
                </a:solidFill>
                <a:latin typeface="Roboto"/>
                <a:ea typeface="Roboto"/>
                <a:cs typeface="Roboto"/>
                <a:sym typeface="Roboto"/>
              </a:rPr>
            </a:br>
            <a:r>
              <a:rPr b="1" i="0" lang="da-DK" sz="1100" u="none" cap="none" strike="noStrike">
                <a:solidFill>
                  <a:srgbClr val="FFFFFF"/>
                </a:solidFill>
                <a:latin typeface="Roboto"/>
                <a:ea typeface="Roboto"/>
                <a:cs typeface="Roboto"/>
                <a:sym typeface="Roboto"/>
              </a:rPr>
              <a:t>board møde </a:t>
            </a:r>
            <a:endParaRPr b="1" i="0" sz="1100" u="none" cap="none" strike="noStrike">
              <a:solidFill>
                <a:srgbClr val="FFFFFF"/>
              </a:solidFill>
              <a:latin typeface="Roboto"/>
              <a:ea typeface="Roboto"/>
              <a:cs typeface="Roboto"/>
              <a:sym typeface="Roboto"/>
            </a:endParaRPr>
          </a:p>
        </p:txBody>
      </p:sp>
      <p:sp>
        <p:nvSpPr>
          <p:cNvPr id="376" name="Google Shape;376;g431eacb92094ce4e_1616"/>
          <p:cNvSpPr txBox="1"/>
          <p:nvPr/>
        </p:nvSpPr>
        <p:spPr>
          <a:xfrm>
            <a:off x="2057073" y="4711661"/>
            <a:ext cx="1705200" cy="369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1300"/>
              </a:spcAft>
              <a:buClr>
                <a:srgbClr val="000000"/>
              </a:buClr>
              <a:buSzPts val="800"/>
              <a:buFont typeface="Arial"/>
              <a:buNone/>
            </a:pPr>
            <a:r>
              <a:rPr b="1" i="0" lang="da-DK" sz="800" u="none" cap="none" strike="noStrike">
                <a:solidFill>
                  <a:srgbClr val="0099FF"/>
                </a:solidFill>
                <a:latin typeface="Roboto"/>
                <a:ea typeface="Roboto"/>
                <a:cs typeface="Roboto"/>
                <a:sym typeface="Roboto"/>
              </a:rPr>
              <a:t>2021</a:t>
            </a:r>
            <a:endParaRPr b="1" i="0" sz="800" u="none" cap="none" strike="noStrike">
              <a:solidFill>
                <a:srgbClr val="0099FF"/>
              </a:solidFill>
              <a:latin typeface="Roboto"/>
              <a:ea typeface="Roboto"/>
              <a:cs typeface="Roboto"/>
              <a:sym typeface="Roboto"/>
            </a:endParaRPr>
          </a:p>
        </p:txBody>
      </p:sp>
      <p:sp>
        <p:nvSpPr>
          <p:cNvPr id="377" name="Google Shape;377;g431eacb92094ce4e_1616"/>
          <p:cNvSpPr txBox="1"/>
          <p:nvPr/>
        </p:nvSpPr>
        <p:spPr>
          <a:xfrm>
            <a:off x="6892440" y="4722695"/>
            <a:ext cx="1705200" cy="369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1300"/>
              </a:spcAft>
              <a:buClr>
                <a:srgbClr val="000000"/>
              </a:buClr>
              <a:buSzPts val="800"/>
              <a:buFont typeface="Arial"/>
              <a:buNone/>
            </a:pPr>
            <a:r>
              <a:rPr b="1" i="0" lang="da-DK" sz="800" u="none" cap="none" strike="noStrike">
                <a:solidFill>
                  <a:schemeClr val="lt1"/>
                </a:solidFill>
                <a:latin typeface="Roboto"/>
                <a:ea typeface="Roboto"/>
                <a:cs typeface="Roboto"/>
                <a:sym typeface="Roboto"/>
              </a:rPr>
              <a:t>2022</a:t>
            </a:r>
            <a:endParaRPr b="1" i="0" sz="800" u="none" cap="none" strike="noStrike">
              <a:solidFill>
                <a:schemeClr val="lt1"/>
              </a:solidFill>
              <a:latin typeface="Roboto"/>
              <a:ea typeface="Roboto"/>
              <a:cs typeface="Roboto"/>
              <a:sym typeface="Roboto"/>
            </a:endParaRPr>
          </a:p>
        </p:txBody>
      </p:sp>
      <p:sp>
        <p:nvSpPr>
          <p:cNvPr id="378" name="Google Shape;378;g431eacb92094ce4e_1616"/>
          <p:cNvSpPr/>
          <p:nvPr/>
        </p:nvSpPr>
        <p:spPr>
          <a:xfrm>
            <a:off x="10549418" y="1713933"/>
            <a:ext cx="1123105" cy="2206445"/>
          </a:xfrm>
          <a:custGeom>
            <a:rect b="b" l="l" r="r" t="t"/>
            <a:pathLst>
              <a:path extrusionOk="0" h="66195" w="33694">
                <a:moveTo>
                  <a:pt x="0" y="16101"/>
                </a:moveTo>
                <a:lnTo>
                  <a:pt x="0" y="0"/>
                </a:lnTo>
                <a:lnTo>
                  <a:pt x="33694" y="32501"/>
                </a:lnTo>
                <a:lnTo>
                  <a:pt x="0" y="66195"/>
                </a:lnTo>
                <a:lnTo>
                  <a:pt x="0" y="50541"/>
                </a:lnTo>
              </a:path>
            </a:pathLst>
          </a:custGeom>
          <a:noFill/>
          <a:ln cap="flat" cmpd="sng" w="19050">
            <a:solidFill>
              <a:schemeClr val="lt1"/>
            </a:solidFill>
            <a:prstDash val="solid"/>
            <a:round/>
            <a:headEnd len="sm" w="sm" type="none"/>
            <a:tailEnd len="sm" w="sm" type="none"/>
          </a:ln>
        </p:spPr>
      </p:sp>
      <p:sp>
        <p:nvSpPr>
          <p:cNvPr id="379" name="Google Shape;379;g431eacb92094ce4e_1616"/>
          <p:cNvSpPr/>
          <p:nvPr/>
        </p:nvSpPr>
        <p:spPr>
          <a:xfrm>
            <a:off x="9222784" y="4325737"/>
            <a:ext cx="990604" cy="1946133"/>
          </a:xfrm>
          <a:custGeom>
            <a:rect b="b" l="l" r="r" t="t"/>
            <a:pathLst>
              <a:path extrusionOk="0" h="66195" w="33694">
                <a:moveTo>
                  <a:pt x="0" y="16101"/>
                </a:moveTo>
                <a:lnTo>
                  <a:pt x="0" y="0"/>
                </a:lnTo>
                <a:lnTo>
                  <a:pt x="33694" y="32501"/>
                </a:lnTo>
                <a:lnTo>
                  <a:pt x="0" y="66195"/>
                </a:lnTo>
                <a:lnTo>
                  <a:pt x="0" y="50541"/>
                </a:lnTo>
              </a:path>
            </a:pathLst>
          </a:custGeom>
          <a:noFill/>
          <a:ln cap="flat" cmpd="sng" w="19050">
            <a:solidFill>
              <a:schemeClr val="lt1"/>
            </a:solidFill>
            <a:prstDash val="solid"/>
            <a:round/>
            <a:headEnd len="sm" w="sm" type="none"/>
            <a:tailEnd len="sm" w="sm" type="none"/>
          </a:ln>
        </p:spPr>
      </p:sp>
      <p:sp>
        <p:nvSpPr>
          <p:cNvPr id="380" name="Google Shape;380;g431eacb92094ce4e_1616"/>
          <p:cNvSpPr/>
          <p:nvPr/>
        </p:nvSpPr>
        <p:spPr>
          <a:xfrm>
            <a:off x="6795484" y="2734551"/>
            <a:ext cx="117096" cy="229038"/>
          </a:xfrm>
          <a:custGeom>
            <a:rect b="b" l="l" r="r" t="t"/>
            <a:pathLst>
              <a:path extrusionOk="0" h="19530" w="9989">
                <a:moveTo>
                  <a:pt x="0" y="0"/>
                </a:moveTo>
                <a:lnTo>
                  <a:pt x="0" y="19530"/>
                </a:lnTo>
                <a:lnTo>
                  <a:pt x="9989" y="9541"/>
                </a:lnTo>
                <a:close/>
              </a:path>
            </a:pathLst>
          </a:custGeom>
          <a:solidFill>
            <a:schemeClr val="lt1"/>
          </a:solidFill>
          <a:ln>
            <a:noFill/>
          </a:ln>
        </p:spPr>
      </p:sp>
      <p:grpSp>
        <p:nvGrpSpPr>
          <p:cNvPr id="381" name="Google Shape;381;g431eacb92094ce4e_1616"/>
          <p:cNvGrpSpPr/>
          <p:nvPr/>
        </p:nvGrpSpPr>
        <p:grpSpPr>
          <a:xfrm>
            <a:off x="4172560" y="3508632"/>
            <a:ext cx="765981" cy="1203035"/>
            <a:chOff x="5200663" y="115550"/>
            <a:chExt cx="574500" cy="1377100"/>
          </a:xfrm>
        </p:grpSpPr>
        <p:sp>
          <p:nvSpPr>
            <p:cNvPr id="382" name="Google Shape;382;g431eacb92094ce4e_1616"/>
            <p:cNvSpPr/>
            <p:nvPr/>
          </p:nvSpPr>
          <p:spPr>
            <a:xfrm rot="5400000">
              <a:off x="4908163" y="625650"/>
              <a:ext cx="1159500" cy="574500"/>
            </a:xfrm>
            <a:prstGeom prst="rightArrow">
              <a:avLst>
                <a:gd fmla="val 50000" name="adj1"/>
                <a:gd fmla="val 50000" name="adj2"/>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83" name="Google Shape;383;g431eacb92094ce4e_1616"/>
            <p:cNvSpPr/>
            <p:nvPr/>
          </p:nvSpPr>
          <p:spPr>
            <a:xfrm rot="-5400000">
              <a:off x="4908163" y="408050"/>
              <a:ext cx="1159500" cy="574500"/>
            </a:xfrm>
            <a:prstGeom prst="rightArrow">
              <a:avLst>
                <a:gd fmla="val 50000" name="adj1"/>
                <a:gd fmla="val 50000" name="adj2"/>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384" name="Google Shape;384;g431eacb92094ce4e_1616"/>
          <p:cNvGrpSpPr/>
          <p:nvPr/>
        </p:nvGrpSpPr>
        <p:grpSpPr>
          <a:xfrm>
            <a:off x="5910793" y="3508632"/>
            <a:ext cx="765981" cy="1203035"/>
            <a:chOff x="5200663" y="115550"/>
            <a:chExt cx="574500" cy="1377100"/>
          </a:xfrm>
        </p:grpSpPr>
        <p:sp>
          <p:nvSpPr>
            <p:cNvPr id="385" name="Google Shape;385;g431eacb92094ce4e_1616"/>
            <p:cNvSpPr/>
            <p:nvPr/>
          </p:nvSpPr>
          <p:spPr>
            <a:xfrm rot="5400000">
              <a:off x="4908163" y="625650"/>
              <a:ext cx="1159500" cy="574500"/>
            </a:xfrm>
            <a:prstGeom prst="rightArrow">
              <a:avLst>
                <a:gd fmla="val 50000" name="adj1"/>
                <a:gd fmla="val 50000" name="adj2"/>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86" name="Google Shape;386;g431eacb92094ce4e_1616"/>
            <p:cNvSpPr/>
            <p:nvPr/>
          </p:nvSpPr>
          <p:spPr>
            <a:xfrm rot="-5400000">
              <a:off x="4908163" y="408050"/>
              <a:ext cx="1159500" cy="574500"/>
            </a:xfrm>
            <a:prstGeom prst="rightArrow">
              <a:avLst>
                <a:gd fmla="val 50000" name="adj1"/>
                <a:gd fmla="val 50000" name="adj2"/>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345" name="Google Shape;345;g431eacb92094ce4e_1616"/>
          <p:cNvSpPr txBox="1"/>
          <p:nvPr/>
        </p:nvSpPr>
        <p:spPr>
          <a:xfrm>
            <a:off x="2930733" y="1856084"/>
            <a:ext cx="1219500" cy="2685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100"/>
              <a:buFont typeface="Arial"/>
              <a:buNone/>
            </a:pPr>
            <a:r>
              <a:rPr b="0" i="0" lang="da-DK" sz="1100" u="none" cap="none" strike="noStrike">
                <a:solidFill>
                  <a:srgbClr val="D75356"/>
                </a:solidFill>
                <a:latin typeface="Roboto Light"/>
                <a:ea typeface="Roboto Light"/>
                <a:cs typeface="Roboto Light"/>
                <a:sym typeface="Roboto Light"/>
              </a:rPr>
              <a:t>Juni </a:t>
            </a:r>
            <a:endParaRPr b="0" i="0" sz="1100" u="none" cap="none" strike="noStrike">
              <a:solidFill>
                <a:srgbClr val="D75356"/>
              </a:solidFill>
              <a:latin typeface="Roboto Light"/>
              <a:ea typeface="Roboto Light"/>
              <a:cs typeface="Roboto Light"/>
              <a:sym typeface="Roboto Light"/>
            </a:endParaRPr>
          </a:p>
          <a:p>
            <a:pPr indent="0" lvl="0" marL="0" marR="0" rtl="0" algn="ctr">
              <a:lnSpc>
                <a:spcPct val="100000"/>
              </a:lnSpc>
              <a:spcBef>
                <a:spcPts val="1300"/>
              </a:spcBef>
              <a:spcAft>
                <a:spcPts val="0"/>
              </a:spcAft>
              <a:buClr>
                <a:srgbClr val="000000"/>
              </a:buClr>
              <a:buSzPts val="1100"/>
              <a:buFont typeface="Arial"/>
              <a:buNone/>
            </a:pPr>
            <a:r>
              <a:t/>
            </a:r>
            <a:endParaRPr b="1" i="0" sz="1100" u="none" cap="none" strike="noStrike">
              <a:solidFill>
                <a:srgbClr val="D75356"/>
              </a:solidFill>
              <a:latin typeface="Roboto"/>
              <a:ea typeface="Roboto"/>
              <a:cs typeface="Roboto"/>
              <a:sym typeface="Roboto"/>
            </a:endParaRPr>
          </a:p>
          <a:p>
            <a:pPr indent="0" lvl="0" marL="0" marR="0" rtl="0" algn="ctr">
              <a:lnSpc>
                <a:spcPct val="100000"/>
              </a:lnSpc>
              <a:spcBef>
                <a:spcPts val="1300"/>
              </a:spcBef>
              <a:spcAft>
                <a:spcPts val="0"/>
              </a:spcAft>
              <a:buClr>
                <a:srgbClr val="000000"/>
              </a:buClr>
              <a:buSzPts val="1100"/>
              <a:buFont typeface="Arial"/>
              <a:buNone/>
            </a:pPr>
            <a:r>
              <a:rPr b="1" i="0" lang="da-DK" sz="1100" u="none" cap="none" strike="noStrike">
                <a:solidFill>
                  <a:srgbClr val="FBF6F1"/>
                </a:solidFill>
                <a:latin typeface="Roboto"/>
                <a:ea typeface="Roboto"/>
                <a:cs typeface="Roboto"/>
                <a:sym typeface="Roboto"/>
              </a:rPr>
              <a:t>Bystrategisk konference</a:t>
            </a:r>
            <a:endParaRPr b="1" i="0" sz="1100" u="none" cap="none" strike="noStrike">
              <a:solidFill>
                <a:srgbClr val="FBF6F1"/>
              </a:solidFill>
              <a:latin typeface="Roboto"/>
              <a:ea typeface="Roboto"/>
              <a:cs typeface="Roboto"/>
              <a:sym typeface="Roboto"/>
            </a:endParaRPr>
          </a:p>
          <a:p>
            <a:pPr indent="0" lvl="0" marL="0" marR="0" rtl="0" algn="l">
              <a:lnSpc>
                <a:spcPct val="120000"/>
              </a:lnSpc>
              <a:spcBef>
                <a:spcPts val="1300"/>
              </a:spcBef>
              <a:spcAft>
                <a:spcPts val="0"/>
              </a:spcAft>
              <a:buClr>
                <a:srgbClr val="000000"/>
              </a:buClr>
              <a:buSzPts val="1200"/>
              <a:buFont typeface="Arial"/>
              <a:buNone/>
            </a:pPr>
            <a:r>
              <a:t/>
            </a:r>
            <a:endParaRPr b="1" i="0" sz="1200" u="none" cap="none" strike="noStrike">
              <a:solidFill>
                <a:srgbClr val="D75356"/>
              </a:solidFill>
              <a:highlight>
                <a:schemeClr val="lt1"/>
              </a:highlight>
              <a:latin typeface="Merriweather"/>
              <a:ea typeface="Merriweather"/>
              <a:cs typeface="Merriweather"/>
              <a:sym typeface="Merriweather"/>
            </a:endParaRPr>
          </a:p>
          <a:p>
            <a:pPr indent="0" lvl="0" marL="0" marR="0" rtl="0" algn="l">
              <a:lnSpc>
                <a:spcPct val="120000"/>
              </a:lnSpc>
              <a:spcBef>
                <a:spcPts val="800"/>
              </a:spcBef>
              <a:spcAft>
                <a:spcPts val="0"/>
              </a:spcAft>
              <a:buClr>
                <a:srgbClr val="000000"/>
              </a:buClr>
              <a:buSzPts val="1200"/>
              <a:buFont typeface="Arial"/>
              <a:buNone/>
            </a:pPr>
            <a:r>
              <a:rPr b="1" i="0" lang="da-DK" sz="1200" u="none" cap="none" strike="noStrike">
                <a:solidFill>
                  <a:srgbClr val="D75356"/>
                </a:solidFill>
                <a:latin typeface="Merriweather"/>
                <a:ea typeface="Merriweather"/>
                <a:cs typeface="Merriweather"/>
                <a:sym typeface="Merriweather"/>
              </a:rPr>
              <a:t>Sammen om </a:t>
            </a:r>
            <a:r>
              <a:rPr b="1" i="0" lang="da-DK" sz="1200" u="none" cap="none" strike="noStrike">
                <a:solidFill>
                  <a:srgbClr val="FBF6F1"/>
                </a:solidFill>
                <a:highlight>
                  <a:srgbClr val="D75356"/>
                </a:highlight>
                <a:latin typeface="Merriweather"/>
                <a:ea typeface="Merriweather"/>
                <a:cs typeface="Merriweather"/>
                <a:sym typeface="Merriweather"/>
              </a:rPr>
              <a:t>den blandede by</a:t>
            </a:r>
            <a:endParaRPr b="1" i="0" sz="1200" u="none" cap="none" strike="noStrike">
              <a:solidFill>
                <a:srgbClr val="FBF6F1"/>
              </a:solidFill>
              <a:highlight>
                <a:srgbClr val="D75356"/>
              </a:highlight>
              <a:latin typeface="Merriweather"/>
              <a:ea typeface="Merriweather"/>
              <a:cs typeface="Merriweather"/>
              <a:sym typeface="Merriweather"/>
            </a:endParaRPr>
          </a:p>
          <a:p>
            <a:pPr indent="0" lvl="0" marL="0" marR="0" rtl="0" algn="l">
              <a:lnSpc>
                <a:spcPct val="100000"/>
              </a:lnSpc>
              <a:spcBef>
                <a:spcPts val="800"/>
              </a:spcBef>
              <a:spcAft>
                <a:spcPts val="1300"/>
              </a:spcAft>
              <a:buClr>
                <a:srgbClr val="000000"/>
              </a:buClr>
              <a:buSzPts val="1100"/>
              <a:buFont typeface="Arial"/>
              <a:buNone/>
            </a:pPr>
            <a:r>
              <a:t/>
            </a:r>
            <a:endParaRPr b="1" i="0" sz="1100" u="none" cap="none" strike="noStrike">
              <a:solidFill>
                <a:srgbClr val="D75356"/>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431eacb92094ce4e_1673"/>
          <p:cNvSpPr txBox="1"/>
          <p:nvPr>
            <p:ph type="title"/>
          </p:nvPr>
        </p:nvSpPr>
        <p:spPr>
          <a:xfrm>
            <a:off x="292800" y="1219200"/>
            <a:ext cx="3669600" cy="44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da-DK"/>
              <a:t>Bystrategisk input på fondens rolle</a:t>
            </a:r>
            <a:endParaRPr/>
          </a:p>
        </p:txBody>
      </p:sp>
      <p:sp>
        <p:nvSpPr>
          <p:cNvPr id="392" name="Google Shape;392;g431eacb92094ce4e_1673"/>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393" name="Google Shape;393;g431eacb92094ce4e_1673"/>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sp>
        <p:nvSpPr>
          <p:cNvPr id="394" name="Google Shape;394;g431eacb92094ce4e_1673"/>
          <p:cNvSpPr/>
          <p:nvPr/>
        </p:nvSpPr>
        <p:spPr>
          <a:xfrm>
            <a:off x="12679867" y="2296800"/>
            <a:ext cx="708000" cy="708000"/>
          </a:xfrm>
          <a:prstGeom prst="ellipse">
            <a:avLst/>
          </a:prstGeom>
          <a:solidFill>
            <a:srgbClr val="FBF6F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100"/>
              <a:buFont typeface="Arial"/>
              <a:buNone/>
            </a:pPr>
            <a:r>
              <a:rPr b="0" i="0" lang="da-DK" sz="1100" u="none" cap="none" strike="noStrike">
                <a:solidFill>
                  <a:schemeClr val="dk1"/>
                </a:solidFill>
                <a:latin typeface="Roboto"/>
                <a:ea typeface="Roboto"/>
                <a:cs typeface="Roboto"/>
                <a:sym typeface="Roboto"/>
              </a:rPr>
              <a:t>xxx</a:t>
            </a:r>
            <a:endParaRPr b="0" i="0" sz="1900" u="none" cap="none" strike="noStrike">
              <a:solidFill>
                <a:schemeClr val="dk1"/>
              </a:solidFill>
              <a:latin typeface="Arial"/>
              <a:ea typeface="Arial"/>
              <a:cs typeface="Arial"/>
              <a:sym typeface="Arial"/>
            </a:endParaRPr>
          </a:p>
        </p:txBody>
      </p:sp>
      <p:sp>
        <p:nvSpPr>
          <p:cNvPr id="395" name="Google Shape;395;g431eacb92094ce4e_1673"/>
          <p:cNvSpPr/>
          <p:nvPr/>
        </p:nvSpPr>
        <p:spPr>
          <a:xfrm>
            <a:off x="12779933" y="1219200"/>
            <a:ext cx="965100" cy="965100"/>
          </a:xfrm>
          <a:prstGeom prst="ellipse">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100"/>
              <a:buFont typeface="Arial"/>
              <a:buNone/>
            </a:pPr>
            <a:r>
              <a:rPr b="0" i="0" lang="da-DK" sz="1100" u="none" cap="none" strike="noStrike">
                <a:solidFill>
                  <a:schemeClr val="dk1"/>
                </a:solidFill>
                <a:latin typeface="Roboto"/>
                <a:ea typeface="Roboto"/>
                <a:cs typeface="Roboto"/>
                <a:sym typeface="Roboto"/>
              </a:rPr>
              <a:t>Samarbejdspartner</a:t>
            </a:r>
            <a:endParaRPr b="0" i="0" sz="1900" u="none" cap="none" strike="noStrike">
              <a:solidFill>
                <a:schemeClr val="dk1"/>
              </a:solidFill>
              <a:latin typeface="Arial"/>
              <a:ea typeface="Arial"/>
              <a:cs typeface="Arial"/>
              <a:sym typeface="Arial"/>
            </a:endParaRPr>
          </a:p>
        </p:txBody>
      </p:sp>
      <p:sp>
        <p:nvSpPr>
          <p:cNvPr id="396" name="Google Shape;396;g431eacb92094ce4e_1673"/>
          <p:cNvSpPr/>
          <p:nvPr/>
        </p:nvSpPr>
        <p:spPr>
          <a:xfrm>
            <a:off x="13559267" y="2296800"/>
            <a:ext cx="708000" cy="708000"/>
          </a:xfrm>
          <a:prstGeom prst="ellipse">
            <a:avLst/>
          </a:prstGeom>
          <a:solidFill>
            <a:srgbClr val="FBF6F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100"/>
              <a:buFont typeface="Arial"/>
              <a:buNone/>
            </a:pPr>
            <a:r>
              <a:rPr b="0" i="0" lang="da-DK" sz="1100" u="none" cap="none" strike="noStrike">
                <a:solidFill>
                  <a:schemeClr val="dk1"/>
                </a:solidFill>
                <a:latin typeface="Roboto"/>
                <a:ea typeface="Roboto"/>
                <a:cs typeface="Roboto"/>
                <a:sym typeface="Roboto"/>
              </a:rPr>
              <a:t>xxx</a:t>
            </a:r>
            <a:endParaRPr b="0" i="0" sz="1900" u="none" cap="none" strike="noStrike">
              <a:solidFill>
                <a:schemeClr val="dk1"/>
              </a:solidFill>
              <a:latin typeface="Arial"/>
              <a:ea typeface="Arial"/>
              <a:cs typeface="Arial"/>
              <a:sym typeface="Arial"/>
            </a:endParaRPr>
          </a:p>
        </p:txBody>
      </p:sp>
      <p:pic>
        <p:nvPicPr>
          <p:cNvPr id="397" name="Google Shape;397;g431eacb92094ce4e_1673"/>
          <p:cNvPicPr preferRelativeResize="0"/>
          <p:nvPr/>
        </p:nvPicPr>
        <p:blipFill rotWithShape="1">
          <a:blip r:embed="rId3">
            <a:alphaModFix/>
          </a:blip>
          <a:srcRect b="0" l="0" r="0" t="0"/>
          <a:stretch/>
        </p:blipFill>
        <p:spPr>
          <a:xfrm>
            <a:off x="10828267" y="-275500"/>
            <a:ext cx="12065234" cy="8530501"/>
          </a:xfrm>
          <a:prstGeom prst="rect">
            <a:avLst/>
          </a:prstGeom>
          <a:noFill/>
          <a:ln>
            <a:noFill/>
          </a:ln>
        </p:spPr>
      </p:pic>
      <p:pic>
        <p:nvPicPr>
          <p:cNvPr id="398" name="Google Shape;398;g431eacb92094ce4e_1673"/>
          <p:cNvPicPr preferRelativeResize="0"/>
          <p:nvPr/>
        </p:nvPicPr>
        <p:blipFill rotWithShape="1">
          <a:blip r:embed="rId4">
            <a:alphaModFix/>
          </a:blip>
          <a:srcRect b="29454" l="14493" r="0" t="15603"/>
          <a:stretch/>
        </p:blipFill>
        <p:spPr>
          <a:xfrm>
            <a:off x="3299995" y="1013000"/>
            <a:ext cx="10719908" cy="48701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431eacb92094ce4e_1684"/>
          <p:cNvSpPr/>
          <p:nvPr/>
        </p:nvSpPr>
        <p:spPr>
          <a:xfrm>
            <a:off x="5710067" y="8326000"/>
            <a:ext cx="1376700" cy="97500"/>
          </a:xfrm>
          <a:prstGeom prst="rect">
            <a:avLst/>
          </a:prstGeom>
          <a:solidFill>
            <a:srgbClr val="E51E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da-DK" sz="700" u="none" cap="none" strike="noStrike">
                <a:solidFill>
                  <a:srgbClr val="FBF6F1"/>
                </a:solidFill>
                <a:latin typeface="Proxima Nova"/>
                <a:ea typeface="Proxima Nova"/>
                <a:cs typeface="Proxima Nova"/>
                <a:sym typeface="Proxima Nova"/>
              </a:rPr>
              <a:t>S P A C E R</a:t>
            </a:r>
            <a:endParaRPr b="0" i="0" sz="700" u="none" cap="none" strike="noStrike">
              <a:solidFill>
                <a:srgbClr val="000000"/>
              </a:solidFill>
              <a:latin typeface="Arial"/>
              <a:ea typeface="Arial"/>
              <a:cs typeface="Arial"/>
              <a:sym typeface="Arial"/>
            </a:endParaRPr>
          </a:p>
        </p:txBody>
      </p:sp>
      <p:sp>
        <p:nvSpPr>
          <p:cNvPr id="404" name="Google Shape;404;g431eacb92094ce4e_1684"/>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405" name="Google Shape;405;g431eacb92094ce4e_1684"/>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sp>
        <p:nvSpPr>
          <p:cNvPr id="406" name="Google Shape;406;g431eacb92094ce4e_1684"/>
          <p:cNvSpPr txBox="1"/>
          <p:nvPr/>
        </p:nvSpPr>
        <p:spPr>
          <a:xfrm>
            <a:off x="9581867" y="2172600"/>
            <a:ext cx="1688400" cy="1031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6700"/>
              <a:buFont typeface="Arial"/>
              <a:buNone/>
            </a:pPr>
            <a:r>
              <a:rPr b="0" i="0" lang="da-DK" sz="6700" u="none" cap="none" strike="noStrike">
                <a:solidFill>
                  <a:schemeClr val="lt1"/>
                </a:solidFill>
                <a:latin typeface="Roboto Thin"/>
                <a:ea typeface="Roboto Thin"/>
                <a:cs typeface="Roboto Thin"/>
                <a:sym typeface="Roboto Thin"/>
              </a:rPr>
              <a:t>5</a:t>
            </a:r>
            <a:endParaRPr b="0" i="0" sz="1900" u="none" cap="none" strike="noStrike">
              <a:solidFill>
                <a:schemeClr val="lt1"/>
              </a:solidFill>
              <a:latin typeface="Roboto Thin"/>
              <a:ea typeface="Roboto Thin"/>
              <a:cs typeface="Roboto Thin"/>
              <a:sym typeface="Roboto Thin"/>
            </a:endParaRPr>
          </a:p>
        </p:txBody>
      </p:sp>
      <p:sp>
        <p:nvSpPr>
          <p:cNvPr id="407" name="Google Shape;407;g431eacb92094ce4e_1684"/>
          <p:cNvSpPr txBox="1"/>
          <p:nvPr/>
        </p:nvSpPr>
        <p:spPr>
          <a:xfrm>
            <a:off x="2605200" y="2172600"/>
            <a:ext cx="1688400" cy="1031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6700"/>
              <a:buFont typeface="Arial"/>
              <a:buNone/>
            </a:pPr>
            <a:r>
              <a:rPr b="0" i="0" lang="da-DK" sz="6700" u="none" cap="none" strike="noStrike">
                <a:solidFill>
                  <a:schemeClr val="lt1"/>
                </a:solidFill>
                <a:latin typeface="Roboto Thin"/>
                <a:ea typeface="Roboto Thin"/>
                <a:cs typeface="Roboto Thin"/>
                <a:sym typeface="Roboto Thin"/>
              </a:rPr>
              <a:t>2</a:t>
            </a:r>
            <a:endParaRPr b="0" i="0" sz="1900" u="none" cap="none" strike="noStrike">
              <a:solidFill>
                <a:schemeClr val="lt1"/>
              </a:solidFill>
              <a:latin typeface="Roboto Thin"/>
              <a:ea typeface="Roboto Thin"/>
              <a:cs typeface="Roboto Thin"/>
              <a:sym typeface="Roboto Thin"/>
            </a:endParaRPr>
          </a:p>
        </p:txBody>
      </p:sp>
      <p:sp>
        <p:nvSpPr>
          <p:cNvPr id="408" name="Google Shape;408;g431eacb92094ce4e_1684"/>
          <p:cNvSpPr txBox="1"/>
          <p:nvPr/>
        </p:nvSpPr>
        <p:spPr>
          <a:xfrm>
            <a:off x="292800" y="3353800"/>
            <a:ext cx="2586300" cy="2462700"/>
          </a:xfrm>
          <a:prstGeom prst="rect">
            <a:avLst/>
          </a:prstGeom>
          <a:noFill/>
          <a:ln>
            <a:noFill/>
          </a:ln>
        </p:spPr>
        <p:txBody>
          <a:bodyPr anchorCtr="0" anchor="t" bIns="0" lIns="0" spcFirstLastPara="1" rIns="487675" wrap="square" tIns="0">
            <a:spAutoFit/>
          </a:bodyPr>
          <a:lstStyle/>
          <a:p>
            <a:pPr indent="0" lvl="0" marL="0" marR="0" rtl="0" algn="l">
              <a:lnSpc>
                <a:spcPct val="100000"/>
              </a:lnSpc>
              <a:spcBef>
                <a:spcPts val="0"/>
              </a:spcBef>
              <a:spcAft>
                <a:spcPts val="0"/>
              </a:spcAft>
              <a:buClr>
                <a:srgbClr val="000000"/>
              </a:buClr>
              <a:buSzPts val="1900"/>
              <a:buFont typeface="Arial"/>
              <a:buNone/>
            </a:pPr>
            <a:r>
              <a:rPr b="1" i="0" lang="da-DK" sz="1900" u="none" cap="none" strike="noStrike">
                <a:solidFill>
                  <a:schemeClr val="lt1"/>
                </a:solidFill>
                <a:latin typeface="Roboto"/>
                <a:ea typeface="Roboto"/>
                <a:cs typeface="Roboto"/>
                <a:sym typeface="Roboto"/>
              </a:rPr>
              <a:t>Behov for en ny tilgang: Fra problem og udgift til ressource og investering</a:t>
            </a:r>
            <a:endParaRPr b="1" i="0" sz="19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chemeClr val="lt1"/>
                </a:solidFill>
                <a:latin typeface="Roboto"/>
                <a:ea typeface="Roboto"/>
                <a:cs typeface="Roboto"/>
                <a:sym typeface="Roboto"/>
              </a:rPr>
              <a:t>Hvordan kan lokale styrker i de almene boligområder i højere grad være et udgangspunkt for udvikling? </a:t>
            </a:r>
            <a:endParaRPr b="0" i="0" sz="1300" u="none" cap="none" strike="noStrike">
              <a:solidFill>
                <a:schemeClr val="lt1"/>
              </a:solidFill>
              <a:latin typeface="Roboto"/>
              <a:ea typeface="Roboto"/>
              <a:cs typeface="Roboto"/>
              <a:sym typeface="Roboto"/>
            </a:endParaRPr>
          </a:p>
        </p:txBody>
      </p:sp>
      <p:sp>
        <p:nvSpPr>
          <p:cNvPr id="409" name="Google Shape;409;g431eacb92094ce4e_1684"/>
          <p:cNvSpPr txBox="1"/>
          <p:nvPr/>
        </p:nvSpPr>
        <p:spPr>
          <a:xfrm>
            <a:off x="2604969" y="3353800"/>
            <a:ext cx="2312400" cy="2955300"/>
          </a:xfrm>
          <a:prstGeom prst="rect">
            <a:avLst/>
          </a:prstGeom>
          <a:noFill/>
          <a:ln>
            <a:noFill/>
          </a:ln>
        </p:spPr>
        <p:txBody>
          <a:bodyPr anchorCtr="0" anchor="t" bIns="0" lIns="0" spcFirstLastPara="1" rIns="487675" wrap="square" tIns="0">
            <a:spAutoFit/>
          </a:bodyPr>
          <a:lstStyle/>
          <a:p>
            <a:pPr indent="0" lvl="0" marL="0" marR="0" rtl="0" algn="l">
              <a:lnSpc>
                <a:spcPct val="100000"/>
              </a:lnSpc>
              <a:spcBef>
                <a:spcPts val="0"/>
              </a:spcBef>
              <a:spcAft>
                <a:spcPts val="0"/>
              </a:spcAft>
              <a:buClr>
                <a:srgbClr val="000000"/>
              </a:buClr>
              <a:buSzPts val="1900"/>
              <a:buFont typeface="Arial"/>
              <a:buNone/>
            </a:pPr>
            <a:r>
              <a:rPr b="1" i="0" lang="da-DK" sz="1900" u="none" cap="none" strike="noStrike">
                <a:solidFill>
                  <a:schemeClr val="lt1"/>
                </a:solidFill>
                <a:latin typeface="Roboto"/>
                <a:ea typeface="Roboto"/>
                <a:cs typeface="Roboto"/>
                <a:sym typeface="Roboto"/>
              </a:rPr>
              <a:t>Nye samarbejds-</a:t>
            </a:r>
            <a:endParaRPr b="1" i="0" sz="19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900"/>
              <a:buFont typeface="Arial"/>
              <a:buNone/>
            </a:pPr>
            <a:r>
              <a:rPr b="1" i="0" lang="da-DK" sz="1900" u="none" cap="none" strike="noStrike">
                <a:solidFill>
                  <a:schemeClr val="lt1"/>
                </a:solidFill>
                <a:latin typeface="Roboto"/>
                <a:ea typeface="Roboto"/>
                <a:cs typeface="Roboto"/>
                <a:sym typeface="Roboto"/>
              </a:rPr>
              <a:t>former og partnerskaber som led i forebyggelse</a:t>
            </a:r>
            <a:endParaRPr b="1" i="0" sz="19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chemeClr val="lt1"/>
                </a:solidFill>
                <a:latin typeface="Roboto"/>
                <a:ea typeface="Roboto"/>
                <a:cs typeface="Roboto"/>
                <a:sym typeface="Roboto"/>
              </a:rPr>
              <a:t>Hvordan undgår vi, at nogle områder udvikler sig i en negativ retning? Hvem kan være med til at løfte den opgave?</a:t>
            </a:r>
            <a:endParaRPr b="0" i="0" sz="1300" u="none" cap="none" strike="noStrike">
              <a:solidFill>
                <a:schemeClr val="lt1"/>
              </a:solidFill>
              <a:latin typeface="Roboto"/>
              <a:ea typeface="Roboto"/>
              <a:cs typeface="Roboto"/>
              <a:sym typeface="Roboto"/>
            </a:endParaRPr>
          </a:p>
        </p:txBody>
      </p:sp>
      <p:sp>
        <p:nvSpPr>
          <p:cNvPr id="410" name="Google Shape;410;g431eacb92094ce4e_1684"/>
          <p:cNvSpPr txBox="1"/>
          <p:nvPr/>
        </p:nvSpPr>
        <p:spPr>
          <a:xfrm>
            <a:off x="4937344" y="3353800"/>
            <a:ext cx="2312400" cy="2185800"/>
          </a:xfrm>
          <a:prstGeom prst="rect">
            <a:avLst/>
          </a:prstGeom>
          <a:noFill/>
          <a:ln>
            <a:noFill/>
          </a:ln>
        </p:spPr>
        <p:txBody>
          <a:bodyPr anchorCtr="0" anchor="t" bIns="0" lIns="0" spcFirstLastPara="1" rIns="487675" wrap="square" tIns="0">
            <a:spAutoFit/>
          </a:bodyPr>
          <a:lstStyle/>
          <a:p>
            <a:pPr indent="0" lvl="0" marL="0" marR="0" rtl="0" algn="l">
              <a:lnSpc>
                <a:spcPct val="100000"/>
              </a:lnSpc>
              <a:spcBef>
                <a:spcPts val="0"/>
              </a:spcBef>
              <a:spcAft>
                <a:spcPts val="0"/>
              </a:spcAft>
              <a:buClr>
                <a:srgbClr val="000000"/>
              </a:buClr>
              <a:buSzPts val="1900"/>
              <a:buFont typeface="Arial"/>
              <a:buNone/>
            </a:pPr>
            <a:r>
              <a:rPr b="1" i="0" lang="da-DK" sz="1900" u="none" cap="none" strike="noStrike">
                <a:solidFill>
                  <a:schemeClr val="lt1"/>
                </a:solidFill>
                <a:latin typeface="Roboto"/>
                <a:ea typeface="Roboto"/>
                <a:cs typeface="Roboto"/>
                <a:sym typeface="Roboto"/>
              </a:rPr>
              <a:t>Det langsigtede perspektiv  </a:t>
            </a:r>
            <a:endParaRPr b="1" i="0" sz="19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chemeClr val="lt1"/>
                </a:solidFill>
                <a:latin typeface="Roboto"/>
                <a:ea typeface="Roboto"/>
                <a:cs typeface="Roboto"/>
                <a:sym typeface="Roboto"/>
              </a:rPr>
              <a:t>Hvordan kan man få beboere til at blive boende længere?</a:t>
            </a:r>
            <a:endParaRPr b="0" i="0" sz="13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chemeClr val="lt1"/>
                </a:solidFill>
                <a:latin typeface="Roboto"/>
                <a:ea typeface="Roboto"/>
                <a:cs typeface="Roboto"/>
                <a:sym typeface="Roboto"/>
              </a:rPr>
              <a:t>Forene her og nu initiativer med en langsigtet indsats</a:t>
            </a:r>
            <a:endParaRPr b="0" i="0" sz="1300" u="none" cap="none" strike="noStrike">
              <a:solidFill>
                <a:schemeClr val="lt1"/>
              </a:solidFill>
              <a:latin typeface="Roboto"/>
              <a:ea typeface="Roboto"/>
              <a:cs typeface="Roboto"/>
              <a:sym typeface="Roboto"/>
            </a:endParaRPr>
          </a:p>
        </p:txBody>
      </p:sp>
      <p:sp>
        <p:nvSpPr>
          <p:cNvPr id="411" name="Google Shape;411;g431eacb92094ce4e_1684"/>
          <p:cNvSpPr txBox="1"/>
          <p:nvPr/>
        </p:nvSpPr>
        <p:spPr>
          <a:xfrm>
            <a:off x="7249512" y="3353800"/>
            <a:ext cx="2312400" cy="2770500"/>
          </a:xfrm>
          <a:prstGeom prst="rect">
            <a:avLst/>
          </a:prstGeom>
          <a:noFill/>
          <a:ln>
            <a:noFill/>
          </a:ln>
        </p:spPr>
        <p:txBody>
          <a:bodyPr anchorCtr="0" anchor="t" bIns="0" lIns="0" spcFirstLastPara="1" rIns="487675" wrap="square" tIns="0">
            <a:spAutoFit/>
          </a:bodyPr>
          <a:lstStyle/>
          <a:p>
            <a:pPr indent="0" lvl="0" marL="0" marR="0" rtl="0" algn="l">
              <a:lnSpc>
                <a:spcPct val="100000"/>
              </a:lnSpc>
              <a:spcBef>
                <a:spcPts val="0"/>
              </a:spcBef>
              <a:spcAft>
                <a:spcPts val="0"/>
              </a:spcAft>
              <a:buClr>
                <a:srgbClr val="000000"/>
              </a:buClr>
              <a:buSzPts val="1900"/>
              <a:buFont typeface="Arial"/>
              <a:buNone/>
            </a:pPr>
            <a:r>
              <a:rPr b="1" i="0" lang="da-DK" sz="1900" u="none" cap="none" strike="noStrike">
                <a:solidFill>
                  <a:schemeClr val="lt1"/>
                </a:solidFill>
                <a:latin typeface="Roboto"/>
                <a:ea typeface="Roboto"/>
                <a:cs typeface="Roboto"/>
                <a:sym typeface="Roboto"/>
              </a:rPr>
              <a:t>Ejerskab og nye former for inddragelse</a:t>
            </a:r>
            <a:endParaRPr b="1" i="0" sz="19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chemeClr val="lt1"/>
                </a:solidFill>
                <a:latin typeface="Roboto"/>
                <a:ea typeface="Roboto"/>
                <a:cs typeface="Roboto"/>
                <a:sym typeface="Roboto"/>
              </a:rPr>
              <a:t>Hvordan kan borgerne i de almene boligområder engageres på nye måder i udviklingen af nye løsninger? </a:t>
            </a:r>
            <a:endParaRPr b="0" i="0" sz="13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chemeClr val="lt1"/>
                </a:solidFill>
                <a:latin typeface="Roboto"/>
                <a:ea typeface="Roboto"/>
                <a:cs typeface="Roboto"/>
                <a:sym typeface="Roboto"/>
              </a:rPr>
              <a:t>Nye måder at tænke (beboer)demokrati på</a:t>
            </a:r>
            <a:endParaRPr b="0" i="0" sz="1300" u="none" cap="none" strike="noStrike">
              <a:solidFill>
                <a:schemeClr val="lt1"/>
              </a:solidFill>
              <a:latin typeface="Roboto"/>
              <a:ea typeface="Roboto"/>
              <a:cs typeface="Roboto"/>
              <a:sym typeface="Roboto"/>
            </a:endParaRPr>
          </a:p>
        </p:txBody>
      </p:sp>
      <p:sp>
        <p:nvSpPr>
          <p:cNvPr id="412" name="Google Shape;412;g431eacb92094ce4e_1684"/>
          <p:cNvSpPr txBox="1"/>
          <p:nvPr/>
        </p:nvSpPr>
        <p:spPr>
          <a:xfrm>
            <a:off x="9561667" y="3353800"/>
            <a:ext cx="2312400" cy="2570400"/>
          </a:xfrm>
          <a:prstGeom prst="rect">
            <a:avLst/>
          </a:prstGeom>
          <a:noFill/>
          <a:ln>
            <a:noFill/>
          </a:ln>
        </p:spPr>
        <p:txBody>
          <a:bodyPr anchorCtr="0" anchor="t" bIns="0" lIns="0" spcFirstLastPara="1" rIns="487675" wrap="square" tIns="0">
            <a:spAutoFit/>
          </a:bodyPr>
          <a:lstStyle/>
          <a:p>
            <a:pPr indent="0" lvl="0" marL="0" marR="0" rtl="0" algn="l">
              <a:lnSpc>
                <a:spcPct val="100000"/>
              </a:lnSpc>
              <a:spcBef>
                <a:spcPts val="0"/>
              </a:spcBef>
              <a:spcAft>
                <a:spcPts val="0"/>
              </a:spcAft>
              <a:buClr>
                <a:srgbClr val="000000"/>
              </a:buClr>
              <a:buSzPts val="1900"/>
              <a:buFont typeface="Arial"/>
              <a:buNone/>
            </a:pPr>
            <a:r>
              <a:rPr b="1" i="0" lang="da-DK" sz="1900" u="none" cap="none" strike="noStrike">
                <a:solidFill>
                  <a:schemeClr val="lt1"/>
                </a:solidFill>
                <a:latin typeface="Roboto"/>
                <a:ea typeface="Roboto"/>
                <a:cs typeface="Roboto"/>
                <a:sym typeface="Roboto"/>
              </a:rPr>
              <a:t>Stigmatisering og den kommunikative indsats </a:t>
            </a:r>
            <a:endParaRPr b="1" i="0" sz="19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chemeClr val="lt1"/>
                </a:solidFill>
                <a:latin typeface="Roboto"/>
                <a:ea typeface="Roboto"/>
                <a:cs typeface="Roboto"/>
                <a:sym typeface="Roboto"/>
              </a:rPr>
              <a:t>Hvordan kan vi ændre narrativet om de almene boligområder så vi modvirker den stigmatisering som udgør en barriere?  </a:t>
            </a:r>
            <a:endParaRPr b="0" i="0" sz="1300" u="none" cap="none" strike="noStrike">
              <a:solidFill>
                <a:schemeClr val="lt1"/>
              </a:solidFill>
              <a:latin typeface="Roboto"/>
              <a:ea typeface="Roboto"/>
              <a:cs typeface="Roboto"/>
              <a:sym typeface="Roboto"/>
            </a:endParaRPr>
          </a:p>
        </p:txBody>
      </p:sp>
      <p:sp>
        <p:nvSpPr>
          <p:cNvPr id="413" name="Google Shape;413;g431eacb92094ce4e_1684"/>
          <p:cNvSpPr txBox="1"/>
          <p:nvPr/>
        </p:nvSpPr>
        <p:spPr>
          <a:xfrm>
            <a:off x="292800" y="2172600"/>
            <a:ext cx="1688400" cy="1031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6700"/>
              <a:buFont typeface="Arial"/>
              <a:buNone/>
            </a:pPr>
            <a:r>
              <a:rPr b="0" i="0" lang="da-DK" sz="6700" u="none" cap="none" strike="noStrike">
                <a:solidFill>
                  <a:schemeClr val="lt1"/>
                </a:solidFill>
                <a:latin typeface="Roboto Thin"/>
                <a:ea typeface="Roboto Thin"/>
                <a:cs typeface="Roboto Thin"/>
                <a:sym typeface="Roboto Thin"/>
              </a:rPr>
              <a:t>1</a:t>
            </a:r>
            <a:endParaRPr b="0" i="0" sz="1900" u="none" cap="none" strike="noStrike">
              <a:solidFill>
                <a:schemeClr val="lt1"/>
              </a:solidFill>
              <a:latin typeface="Roboto Thin"/>
              <a:ea typeface="Roboto Thin"/>
              <a:cs typeface="Roboto Thin"/>
              <a:sym typeface="Roboto Thin"/>
            </a:endParaRPr>
          </a:p>
        </p:txBody>
      </p:sp>
      <p:sp>
        <p:nvSpPr>
          <p:cNvPr id="414" name="Google Shape;414;g431eacb92094ce4e_1684"/>
          <p:cNvSpPr txBox="1"/>
          <p:nvPr/>
        </p:nvSpPr>
        <p:spPr>
          <a:xfrm>
            <a:off x="4917600" y="2172600"/>
            <a:ext cx="1688400" cy="1031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6700"/>
              <a:buFont typeface="Arial"/>
              <a:buNone/>
            </a:pPr>
            <a:r>
              <a:rPr b="0" i="0" lang="da-DK" sz="6700" u="none" cap="none" strike="noStrike">
                <a:solidFill>
                  <a:schemeClr val="lt1"/>
                </a:solidFill>
                <a:latin typeface="Roboto Thin"/>
                <a:ea typeface="Roboto Thin"/>
                <a:cs typeface="Roboto Thin"/>
                <a:sym typeface="Roboto Thin"/>
              </a:rPr>
              <a:t>3</a:t>
            </a:r>
            <a:endParaRPr b="0" i="0" sz="1900" u="none" cap="none" strike="noStrike">
              <a:solidFill>
                <a:schemeClr val="lt1"/>
              </a:solidFill>
              <a:latin typeface="Roboto Thin"/>
              <a:ea typeface="Roboto Thin"/>
              <a:cs typeface="Roboto Thin"/>
              <a:sym typeface="Roboto Thin"/>
            </a:endParaRPr>
          </a:p>
        </p:txBody>
      </p:sp>
      <p:sp>
        <p:nvSpPr>
          <p:cNvPr id="415" name="Google Shape;415;g431eacb92094ce4e_1684"/>
          <p:cNvSpPr txBox="1"/>
          <p:nvPr/>
        </p:nvSpPr>
        <p:spPr>
          <a:xfrm>
            <a:off x="7249733" y="2172600"/>
            <a:ext cx="1688400" cy="1031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6700"/>
              <a:buFont typeface="Arial"/>
              <a:buNone/>
            </a:pPr>
            <a:r>
              <a:rPr b="0" i="0" lang="da-DK" sz="6700" u="none" cap="none" strike="noStrike">
                <a:solidFill>
                  <a:schemeClr val="lt1"/>
                </a:solidFill>
                <a:latin typeface="Roboto Thin"/>
                <a:ea typeface="Roboto Thin"/>
                <a:cs typeface="Roboto Thin"/>
                <a:sym typeface="Roboto Thin"/>
              </a:rPr>
              <a:t>4</a:t>
            </a:r>
            <a:endParaRPr b="0" i="0" sz="1900" u="none" cap="none" strike="noStrike">
              <a:solidFill>
                <a:schemeClr val="lt1"/>
              </a:solidFill>
              <a:latin typeface="Roboto Thin"/>
              <a:ea typeface="Roboto Thin"/>
              <a:cs typeface="Roboto Thin"/>
              <a:sym typeface="Roboto Thin"/>
            </a:endParaRPr>
          </a:p>
        </p:txBody>
      </p:sp>
      <p:sp>
        <p:nvSpPr>
          <p:cNvPr id="416" name="Google Shape;416;g431eacb92094ce4e_1684"/>
          <p:cNvSpPr txBox="1"/>
          <p:nvPr>
            <p:ph type="title"/>
          </p:nvPr>
        </p:nvSpPr>
        <p:spPr>
          <a:xfrm>
            <a:off x="292800" y="1219200"/>
            <a:ext cx="6132900" cy="100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da-DK"/>
              <a:t>Tematikker fra første møder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431eacb92094ce4e_1701"/>
          <p:cNvSpPr/>
          <p:nvPr/>
        </p:nvSpPr>
        <p:spPr>
          <a:xfrm>
            <a:off x="5710067" y="8326000"/>
            <a:ext cx="1376700" cy="97500"/>
          </a:xfrm>
          <a:prstGeom prst="rect">
            <a:avLst/>
          </a:prstGeom>
          <a:solidFill>
            <a:srgbClr val="E51E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da-DK" sz="700" u="none" cap="none" strike="noStrike">
                <a:solidFill>
                  <a:srgbClr val="FBF6F1"/>
                </a:solidFill>
                <a:latin typeface="Proxima Nova"/>
                <a:ea typeface="Proxima Nova"/>
                <a:cs typeface="Proxima Nova"/>
                <a:sym typeface="Proxima Nova"/>
              </a:rPr>
              <a:t>S P A C E R</a:t>
            </a:r>
            <a:endParaRPr b="0" i="0" sz="700" u="none" cap="none" strike="noStrike">
              <a:solidFill>
                <a:srgbClr val="000000"/>
              </a:solidFill>
              <a:latin typeface="Arial"/>
              <a:ea typeface="Arial"/>
              <a:cs typeface="Arial"/>
              <a:sym typeface="Arial"/>
            </a:endParaRPr>
          </a:p>
        </p:txBody>
      </p:sp>
      <p:sp>
        <p:nvSpPr>
          <p:cNvPr id="422" name="Google Shape;422;g431eacb92094ce4e_1701"/>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423" name="Google Shape;423;g431eacb92094ce4e_1701"/>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sp>
        <p:nvSpPr>
          <p:cNvPr id="424" name="Google Shape;424;g431eacb92094ce4e_1701"/>
          <p:cNvSpPr txBox="1"/>
          <p:nvPr/>
        </p:nvSpPr>
        <p:spPr>
          <a:xfrm>
            <a:off x="292800" y="2909133"/>
            <a:ext cx="3717600" cy="2584500"/>
          </a:xfrm>
          <a:prstGeom prst="rect">
            <a:avLst/>
          </a:prstGeom>
          <a:noFill/>
          <a:ln>
            <a:noFill/>
          </a:ln>
        </p:spPr>
        <p:txBody>
          <a:bodyPr anchorCtr="0" anchor="t" bIns="243825"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da-DK" sz="3200" u="none" cap="none" strike="noStrike">
                <a:solidFill>
                  <a:schemeClr val="lt1"/>
                </a:solidFill>
                <a:latin typeface="Roboto"/>
                <a:ea typeface="Roboto"/>
                <a:cs typeface="Roboto"/>
                <a:sym typeface="Roboto"/>
              </a:rPr>
              <a:t>Stærke forbindelser mellem boligområde og by </a:t>
            </a:r>
            <a:endParaRPr b="1" i="0" sz="32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rPr b="0" i="0" lang="da-DK" sz="1300" u="none" cap="none" strike="noStrike">
                <a:solidFill>
                  <a:schemeClr val="lt1"/>
                </a:solidFill>
                <a:latin typeface="Roboto Light"/>
                <a:ea typeface="Roboto Light"/>
                <a:cs typeface="Roboto Light"/>
                <a:sym typeface="Roboto Light"/>
              </a:rPr>
              <a:t>Tænke byen ind i boligområderne og boligområderne ud i byen</a:t>
            </a:r>
            <a:endParaRPr b="0" i="0" sz="1300" u="none" cap="none" strike="noStrike">
              <a:solidFill>
                <a:schemeClr val="lt1"/>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300"/>
              <a:buFont typeface="Arial"/>
              <a:buNone/>
            </a:pPr>
            <a:r>
              <a:rPr b="0" i="0" lang="da-DK" sz="1300" u="none" cap="none" strike="noStrike">
                <a:solidFill>
                  <a:schemeClr val="lt1"/>
                </a:solidFill>
                <a:latin typeface="Roboto Light"/>
                <a:ea typeface="Roboto Light"/>
                <a:cs typeface="Roboto Light"/>
                <a:sym typeface="Roboto Light"/>
              </a:rPr>
              <a:t>En mere blandet by</a:t>
            </a:r>
            <a:endParaRPr b="0" i="0" sz="1300" u="none" cap="none" strike="noStrike">
              <a:solidFill>
                <a:schemeClr val="lt1"/>
              </a:solidFill>
              <a:latin typeface="Roboto Light"/>
              <a:ea typeface="Roboto Light"/>
              <a:cs typeface="Roboto Light"/>
              <a:sym typeface="Roboto Light"/>
            </a:endParaRPr>
          </a:p>
        </p:txBody>
      </p:sp>
      <p:sp>
        <p:nvSpPr>
          <p:cNvPr id="425" name="Google Shape;425;g431eacb92094ce4e_1701"/>
          <p:cNvSpPr txBox="1"/>
          <p:nvPr/>
        </p:nvSpPr>
        <p:spPr>
          <a:xfrm>
            <a:off x="4560033" y="2909133"/>
            <a:ext cx="3320700" cy="2924400"/>
          </a:xfrm>
          <a:prstGeom prst="rect">
            <a:avLst/>
          </a:prstGeom>
          <a:noFill/>
          <a:ln>
            <a:noFill/>
          </a:ln>
        </p:spPr>
        <p:txBody>
          <a:bodyPr anchorCtr="0" anchor="t" bIns="243825"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da-DK" sz="3200" u="none" cap="none" strike="noStrike">
                <a:solidFill>
                  <a:schemeClr val="lt1"/>
                </a:solidFill>
                <a:latin typeface="Roboto"/>
                <a:ea typeface="Roboto"/>
                <a:cs typeface="Roboto"/>
                <a:sym typeface="Roboto"/>
              </a:rPr>
              <a:t>Synergi til andre planer og initiativer </a:t>
            </a:r>
            <a:endParaRPr b="1" i="0" sz="32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chemeClr val="lt1"/>
                </a:solidFill>
                <a:latin typeface="Roboto Light"/>
                <a:ea typeface="Roboto Light"/>
                <a:cs typeface="Roboto Light"/>
                <a:sym typeface="Roboto Light"/>
              </a:rPr>
              <a:t>Ikke isolerede indsatser i de almene boligområder, men integration med andre by- og samfundsmæssige initiativer, hvor de almene boligområder bidrager til nye løsninger</a:t>
            </a:r>
            <a:endParaRPr b="0" i="0" sz="1300" u="none" cap="none" strike="noStrike">
              <a:solidFill>
                <a:schemeClr val="lt1"/>
              </a:solidFill>
              <a:latin typeface="Roboto Light"/>
              <a:ea typeface="Roboto Light"/>
              <a:cs typeface="Roboto Light"/>
              <a:sym typeface="Roboto Light"/>
            </a:endParaRPr>
          </a:p>
        </p:txBody>
      </p:sp>
      <p:sp>
        <p:nvSpPr>
          <p:cNvPr id="426" name="Google Shape;426;g431eacb92094ce4e_1701"/>
          <p:cNvSpPr txBox="1"/>
          <p:nvPr/>
        </p:nvSpPr>
        <p:spPr>
          <a:xfrm>
            <a:off x="8217667" y="2909133"/>
            <a:ext cx="3320700" cy="1861800"/>
          </a:xfrm>
          <a:prstGeom prst="rect">
            <a:avLst/>
          </a:prstGeom>
          <a:noFill/>
          <a:ln>
            <a:noFill/>
          </a:ln>
        </p:spPr>
        <p:txBody>
          <a:bodyPr anchorCtr="0" anchor="t" bIns="243825"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da-DK" sz="3200" u="none" cap="none" strike="noStrike">
                <a:solidFill>
                  <a:schemeClr val="lt1"/>
                </a:solidFill>
                <a:latin typeface="Roboto"/>
                <a:ea typeface="Roboto"/>
                <a:cs typeface="Roboto"/>
                <a:sym typeface="Roboto"/>
              </a:rPr>
              <a:t>Bæredygtig og resilient udvikling</a:t>
            </a:r>
            <a:endParaRPr b="1" i="0" sz="32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rPr b="0" i="0" lang="da-DK" sz="1300" u="none" cap="none" strike="noStrike">
                <a:solidFill>
                  <a:schemeClr val="lt1"/>
                </a:solidFill>
                <a:latin typeface="Roboto Light"/>
                <a:ea typeface="Roboto Light"/>
                <a:cs typeface="Roboto Light"/>
                <a:sym typeface="Roboto Light"/>
              </a:rPr>
              <a:t>En fremtidssikret byudvikling, der tilpasser sig fremtidens udfordringer</a:t>
            </a:r>
            <a:endParaRPr b="0" i="0" sz="1300" u="none" cap="none" strike="noStrike">
              <a:solidFill>
                <a:schemeClr val="lt1"/>
              </a:solidFill>
              <a:latin typeface="Roboto Light"/>
              <a:ea typeface="Roboto Light"/>
              <a:cs typeface="Roboto Light"/>
              <a:sym typeface="Roboto Light"/>
            </a:endParaRPr>
          </a:p>
        </p:txBody>
      </p:sp>
      <p:sp>
        <p:nvSpPr>
          <p:cNvPr id="427" name="Google Shape;427;g431eacb92094ce4e_1701"/>
          <p:cNvSpPr txBox="1"/>
          <p:nvPr>
            <p:ph idx="4294967295" type="title"/>
          </p:nvPr>
        </p:nvSpPr>
        <p:spPr>
          <a:xfrm>
            <a:off x="292800" y="1219200"/>
            <a:ext cx="5553900" cy="100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da-DK"/>
              <a:t>En bystrategisk tilgang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431eacb92094ce4e_1711"/>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433" name="Google Shape;433;g431eacb92094ce4e_1711"/>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sp>
        <p:nvSpPr>
          <p:cNvPr id="434" name="Google Shape;434;g431eacb92094ce4e_1711"/>
          <p:cNvSpPr txBox="1"/>
          <p:nvPr/>
        </p:nvSpPr>
        <p:spPr>
          <a:xfrm>
            <a:off x="11100267" y="2386900"/>
            <a:ext cx="3669600" cy="11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i="0" lang="da-DK" sz="2300" u="none" cap="none" strike="noStrike">
                <a:solidFill>
                  <a:schemeClr val="dk1"/>
                </a:solidFill>
                <a:latin typeface="Roboto"/>
                <a:ea typeface="Roboto"/>
                <a:cs typeface="Roboto"/>
                <a:sym typeface="Roboto"/>
              </a:rPr>
              <a:t>Byens </a:t>
            </a:r>
            <a:endParaRPr b="1" i="0" sz="23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300"/>
              <a:buFont typeface="Arial"/>
              <a:buNone/>
            </a:pPr>
            <a:r>
              <a:rPr b="1" i="0" lang="da-DK" sz="2300" u="none" cap="none" strike="noStrike">
                <a:solidFill>
                  <a:schemeClr val="dk1"/>
                </a:solidFill>
                <a:latin typeface="Roboto"/>
                <a:ea typeface="Roboto"/>
                <a:cs typeface="Roboto"/>
                <a:sym typeface="Roboto"/>
              </a:rPr>
              <a:t>hardware</a:t>
            </a:r>
            <a:endParaRPr b="1" i="0" sz="2300" u="none" cap="none" strike="noStrike">
              <a:solidFill>
                <a:schemeClr val="dk1"/>
              </a:solidFill>
              <a:latin typeface="Roboto"/>
              <a:ea typeface="Roboto"/>
              <a:cs typeface="Roboto"/>
              <a:sym typeface="Roboto"/>
            </a:endParaRPr>
          </a:p>
        </p:txBody>
      </p:sp>
      <p:sp>
        <p:nvSpPr>
          <p:cNvPr id="435" name="Google Shape;435;g431eacb92094ce4e_1711"/>
          <p:cNvSpPr txBox="1"/>
          <p:nvPr>
            <p:ph idx="4294967295" type="title"/>
          </p:nvPr>
        </p:nvSpPr>
        <p:spPr>
          <a:xfrm>
            <a:off x="292800" y="1219200"/>
            <a:ext cx="4337700" cy="100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da-DK"/>
              <a:t>Bystrategi - at sætte mennesker i centrum</a:t>
            </a:r>
            <a:endParaRPr/>
          </a:p>
        </p:txBody>
      </p:sp>
      <p:sp>
        <p:nvSpPr>
          <p:cNvPr id="436" name="Google Shape;436;g431eacb92094ce4e_1711"/>
          <p:cNvSpPr/>
          <p:nvPr/>
        </p:nvSpPr>
        <p:spPr>
          <a:xfrm>
            <a:off x="12992867" y="942600"/>
            <a:ext cx="2486400" cy="2486400"/>
          </a:xfrm>
          <a:prstGeom prst="ellipse">
            <a:avLst/>
          </a:prstGeom>
          <a:solidFill>
            <a:srgbClr val="0099FF">
              <a:alpha val="1373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7" name="Google Shape;437;g431eacb92094ce4e_1711"/>
          <p:cNvSpPr/>
          <p:nvPr/>
        </p:nvSpPr>
        <p:spPr>
          <a:xfrm>
            <a:off x="12612600" y="3703267"/>
            <a:ext cx="2486400" cy="24864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8" name="Google Shape;438;g431eacb92094ce4e_1711"/>
          <p:cNvSpPr txBox="1"/>
          <p:nvPr/>
        </p:nvSpPr>
        <p:spPr>
          <a:xfrm>
            <a:off x="12273733" y="1961333"/>
            <a:ext cx="1652400" cy="11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i="0" lang="da-DK" sz="2300" u="none" cap="none" strike="noStrike">
                <a:solidFill>
                  <a:schemeClr val="dk1"/>
                </a:solidFill>
                <a:latin typeface="Roboto"/>
                <a:ea typeface="Roboto"/>
                <a:cs typeface="Roboto"/>
                <a:sym typeface="Roboto"/>
              </a:rPr>
              <a:t>Software</a:t>
            </a:r>
            <a:endParaRPr b="1" i="0" sz="2300" u="none" cap="none" strike="noStrike">
              <a:solidFill>
                <a:schemeClr val="dk1"/>
              </a:solidFill>
              <a:latin typeface="Roboto"/>
              <a:ea typeface="Roboto"/>
              <a:cs typeface="Roboto"/>
              <a:sym typeface="Roboto"/>
            </a:endParaRPr>
          </a:p>
        </p:txBody>
      </p:sp>
      <p:sp>
        <p:nvSpPr>
          <p:cNvPr id="439" name="Google Shape;439;g431eacb92094ce4e_1711"/>
          <p:cNvSpPr txBox="1"/>
          <p:nvPr/>
        </p:nvSpPr>
        <p:spPr>
          <a:xfrm>
            <a:off x="12061933" y="4672233"/>
            <a:ext cx="3669600" cy="11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i="0" lang="da-DK" sz="2300" u="none" cap="none" strike="noStrike">
                <a:solidFill>
                  <a:schemeClr val="dk1"/>
                </a:solidFill>
                <a:latin typeface="Roboto"/>
                <a:ea typeface="Roboto"/>
                <a:cs typeface="Roboto"/>
                <a:sym typeface="Roboto"/>
              </a:rPr>
              <a:t>Orgware</a:t>
            </a:r>
            <a:endParaRPr b="1" i="0" sz="2300" u="none" cap="none" strike="noStrike">
              <a:solidFill>
                <a:schemeClr val="dk1"/>
              </a:solidFill>
              <a:latin typeface="Roboto"/>
              <a:ea typeface="Roboto"/>
              <a:cs typeface="Roboto"/>
              <a:sym typeface="Roboto"/>
            </a:endParaRPr>
          </a:p>
        </p:txBody>
      </p:sp>
      <p:grpSp>
        <p:nvGrpSpPr>
          <p:cNvPr id="440" name="Google Shape;440;g431eacb92094ce4e_1711"/>
          <p:cNvGrpSpPr/>
          <p:nvPr/>
        </p:nvGrpSpPr>
        <p:grpSpPr>
          <a:xfrm>
            <a:off x="14769728" y="2226775"/>
            <a:ext cx="6357225" cy="4027367"/>
            <a:chOff x="4158600" y="742525"/>
            <a:chExt cx="4768038" cy="3020600"/>
          </a:xfrm>
        </p:grpSpPr>
        <p:sp>
          <p:nvSpPr>
            <p:cNvPr id="441" name="Google Shape;441;g431eacb92094ce4e_1711"/>
            <p:cNvSpPr/>
            <p:nvPr/>
          </p:nvSpPr>
          <p:spPr>
            <a:xfrm>
              <a:off x="4158600" y="1762113"/>
              <a:ext cx="1676100" cy="1676100"/>
            </a:xfrm>
            <a:prstGeom prst="ellipse">
              <a:avLst/>
            </a:prstGeom>
            <a:solidFill>
              <a:srgbClr val="D1A955">
                <a:alpha val="6627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42" name="Google Shape;442;g431eacb92094ce4e_1711"/>
            <p:cNvPicPr preferRelativeResize="0"/>
            <p:nvPr/>
          </p:nvPicPr>
          <p:blipFill rotWithShape="1">
            <a:blip r:embed="rId3">
              <a:alphaModFix/>
            </a:blip>
            <a:srcRect b="0" l="0" r="0" t="0"/>
            <a:stretch/>
          </p:blipFill>
          <p:spPr>
            <a:xfrm>
              <a:off x="4224250" y="1705274"/>
              <a:ext cx="1610449" cy="1647350"/>
            </a:xfrm>
            <a:prstGeom prst="rect">
              <a:avLst/>
            </a:prstGeom>
            <a:noFill/>
            <a:ln>
              <a:noFill/>
            </a:ln>
          </p:spPr>
        </p:pic>
        <p:sp>
          <p:nvSpPr>
            <p:cNvPr id="443" name="Google Shape;443;g431eacb92094ce4e_1711"/>
            <p:cNvSpPr txBox="1"/>
            <p:nvPr/>
          </p:nvSpPr>
          <p:spPr>
            <a:xfrm>
              <a:off x="4618675" y="2480150"/>
              <a:ext cx="815100" cy="38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700"/>
                <a:buFont typeface="Arial"/>
                <a:buNone/>
              </a:pPr>
              <a:r>
                <a:rPr b="0" i="0" lang="da-DK" sz="1700" u="none" cap="none" strike="noStrike">
                  <a:solidFill>
                    <a:srgbClr val="FFFFFF"/>
                  </a:solidFill>
                  <a:latin typeface="Roboto"/>
                  <a:ea typeface="Roboto"/>
                  <a:cs typeface="Roboto"/>
                  <a:sym typeface="Roboto"/>
                </a:rPr>
                <a:t>Orgware</a:t>
              </a:r>
              <a:endParaRPr b="0" i="0" sz="2400" u="none" cap="none" strike="noStrike">
                <a:solidFill>
                  <a:srgbClr val="FFFFFF"/>
                </a:solidFill>
                <a:latin typeface="Roboto"/>
                <a:ea typeface="Roboto"/>
                <a:cs typeface="Roboto"/>
                <a:sym typeface="Roboto"/>
              </a:endParaRPr>
            </a:p>
          </p:txBody>
        </p:sp>
        <p:sp>
          <p:nvSpPr>
            <p:cNvPr id="444" name="Google Shape;444;g431eacb92094ce4e_1711"/>
            <p:cNvSpPr/>
            <p:nvPr/>
          </p:nvSpPr>
          <p:spPr>
            <a:xfrm>
              <a:off x="5105575" y="742525"/>
              <a:ext cx="1676100" cy="1676100"/>
            </a:xfrm>
            <a:prstGeom prst="ellipse">
              <a:avLst/>
            </a:prstGeom>
            <a:solidFill>
              <a:srgbClr val="0099FF">
                <a:alpha val="8706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descr="A picture containing background pattern&#10;&#10;Description automatically generated" id="445" name="Google Shape;445;g431eacb92094ce4e_1711"/>
            <p:cNvPicPr preferRelativeResize="0"/>
            <p:nvPr/>
          </p:nvPicPr>
          <p:blipFill rotWithShape="1">
            <a:blip r:embed="rId4">
              <a:alphaModFix/>
            </a:blip>
            <a:srcRect b="0" l="0" r="0" t="0"/>
            <a:stretch/>
          </p:blipFill>
          <p:spPr>
            <a:xfrm>
              <a:off x="5172260" y="910531"/>
              <a:ext cx="1543851" cy="1446465"/>
            </a:xfrm>
            <a:prstGeom prst="rect">
              <a:avLst/>
            </a:prstGeom>
            <a:noFill/>
            <a:ln>
              <a:noFill/>
            </a:ln>
          </p:spPr>
        </p:pic>
        <p:sp>
          <p:nvSpPr>
            <p:cNvPr id="446" name="Google Shape;446;g431eacb92094ce4e_1711"/>
            <p:cNvSpPr txBox="1"/>
            <p:nvPr/>
          </p:nvSpPr>
          <p:spPr>
            <a:xfrm>
              <a:off x="5542188" y="1398525"/>
              <a:ext cx="3000000" cy="38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700"/>
                <a:buFont typeface="Arial"/>
                <a:buNone/>
              </a:pPr>
              <a:r>
                <a:rPr b="0" i="0" lang="da-DK" sz="1700" u="none" cap="none" strike="noStrike">
                  <a:solidFill>
                    <a:srgbClr val="FFFFFF"/>
                  </a:solidFill>
                  <a:latin typeface="Roboto"/>
                  <a:ea typeface="Roboto"/>
                  <a:cs typeface="Roboto"/>
                  <a:sym typeface="Roboto"/>
                </a:rPr>
                <a:t>Hardware</a:t>
              </a:r>
              <a:endParaRPr b="0" i="0" sz="2400" u="none" cap="none" strike="noStrike">
                <a:solidFill>
                  <a:srgbClr val="FFFFFF"/>
                </a:solidFill>
                <a:latin typeface="Roboto"/>
                <a:ea typeface="Roboto"/>
                <a:cs typeface="Roboto"/>
                <a:sym typeface="Roboto"/>
              </a:endParaRPr>
            </a:p>
          </p:txBody>
        </p:sp>
        <p:sp>
          <p:nvSpPr>
            <p:cNvPr id="447" name="Google Shape;447;g431eacb92094ce4e_1711"/>
            <p:cNvSpPr/>
            <p:nvPr/>
          </p:nvSpPr>
          <p:spPr>
            <a:xfrm>
              <a:off x="5553588" y="2087013"/>
              <a:ext cx="1676100" cy="1676100"/>
            </a:xfrm>
            <a:prstGeom prst="ellipse">
              <a:avLst/>
            </a:prstGeom>
            <a:solidFill>
              <a:srgbClr val="E3636F">
                <a:alpha val="7451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descr="A picture containing map&#10;&#10;Description automatically generated" id="448" name="Google Shape;448;g431eacb92094ce4e_1711"/>
            <p:cNvPicPr preferRelativeResize="0"/>
            <p:nvPr/>
          </p:nvPicPr>
          <p:blipFill rotWithShape="1">
            <a:blip r:embed="rId5">
              <a:alphaModFix/>
            </a:blip>
            <a:srcRect b="0" l="4434" r="0" t="0"/>
            <a:stretch/>
          </p:blipFill>
          <p:spPr>
            <a:xfrm>
              <a:off x="5576238" y="2087025"/>
              <a:ext cx="2009400" cy="1676100"/>
            </a:xfrm>
            <a:prstGeom prst="rect">
              <a:avLst/>
            </a:prstGeom>
            <a:noFill/>
            <a:ln>
              <a:noFill/>
            </a:ln>
          </p:spPr>
        </p:pic>
        <p:sp>
          <p:nvSpPr>
            <p:cNvPr id="449" name="Google Shape;449;g431eacb92094ce4e_1711"/>
            <p:cNvSpPr txBox="1"/>
            <p:nvPr/>
          </p:nvSpPr>
          <p:spPr>
            <a:xfrm>
              <a:off x="5926638" y="2763525"/>
              <a:ext cx="3000000" cy="38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700"/>
                <a:buFont typeface="Arial"/>
                <a:buNone/>
              </a:pPr>
              <a:r>
                <a:rPr b="0" i="0" lang="da-DK" sz="1700" u="none" cap="none" strike="noStrike">
                  <a:solidFill>
                    <a:srgbClr val="FFFFFF"/>
                  </a:solidFill>
                  <a:latin typeface="Roboto"/>
                  <a:ea typeface="Roboto"/>
                  <a:cs typeface="Roboto"/>
                  <a:sym typeface="Roboto"/>
                </a:rPr>
                <a:t>Software</a:t>
              </a:r>
              <a:endParaRPr b="0" i="0" sz="2400" u="none" cap="none" strike="noStrike">
                <a:solidFill>
                  <a:srgbClr val="FFFFFF"/>
                </a:solidFill>
                <a:latin typeface="Roboto"/>
                <a:ea typeface="Roboto"/>
                <a:cs typeface="Roboto"/>
                <a:sym typeface="Roboto"/>
              </a:endParaRPr>
            </a:p>
          </p:txBody>
        </p:sp>
      </p:grpSp>
      <p:pic>
        <p:nvPicPr>
          <p:cNvPr descr="A picture containing map&#10;&#10;Description automatically generated" id="450" name="Google Shape;450;g431eacb92094ce4e_1711"/>
          <p:cNvPicPr preferRelativeResize="0"/>
          <p:nvPr/>
        </p:nvPicPr>
        <p:blipFill rotWithShape="1">
          <a:blip r:embed="rId5">
            <a:alphaModFix/>
          </a:blip>
          <a:srcRect b="0" l="0" r="0" t="0"/>
          <a:stretch/>
        </p:blipFill>
        <p:spPr>
          <a:xfrm>
            <a:off x="7716423" y="3059451"/>
            <a:ext cx="2803613" cy="2234800"/>
          </a:xfrm>
          <a:prstGeom prst="rect">
            <a:avLst/>
          </a:prstGeom>
          <a:noFill/>
          <a:ln>
            <a:noFill/>
          </a:ln>
        </p:spPr>
      </p:pic>
      <p:pic>
        <p:nvPicPr>
          <p:cNvPr descr="A picture containing background pattern&#10;&#10;Description automatically generated" id="451" name="Google Shape;451;g431eacb92094ce4e_1711"/>
          <p:cNvPicPr preferRelativeResize="0"/>
          <p:nvPr/>
        </p:nvPicPr>
        <p:blipFill rotWithShape="1">
          <a:blip r:embed="rId4">
            <a:alphaModFix/>
          </a:blip>
          <a:srcRect b="0" l="0" r="0" t="0"/>
          <a:stretch/>
        </p:blipFill>
        <p:spPr>
          <a:xfrm>
            <a:off x="6000814" y="2720657"/>
            <a:ext cx="2058467" cy="1928620"/>
          </a:xfrm>
          <a:prstGeom prst="rect">
            <a:avLst/>
          </a:prstGeom>
          <a:noFill/>
          <a:ln>
            <a:noFill/>
          </a:ln>
        </p:spPr>
      </p:pic>
      <p:pic>
        <p:nvPicPr>
          <p:cNvPr id="452" name="Google Shape;452;g431eacb92094ce4e_1711"/>
          <p:cNvPicPr preferRelativeResize="0"/>
          <p:nvPr/>
        </p:nvPicPr>
        <p:blipFill rotWithShape="1">
          <a:blip r:embed="rId3">
            <a:alphaModFix/>
          </a:blip>
          <a:srcRect b="0" l="0" r="0" t="0"/>
          <a:stretch/>
        </p:blipFill>
        <p:spPr>
          <a:xfrm>
            <a:off x="7326867" y="1035799"/>
            <a:ext cx="2147266" cy="2196467"/>
          </a:xfrm>
          <a:prstGeom prst="rect">
            <a:avLst/>
          </a:prstGeom>
          <a:noFill/>
          <a:ln>
            <a:noFill/>
          </a:ln>
        </p:spPr>
      </p:pic>
      <p:sp>
        <p:nvSpPr>
          <p:cNvPr id="453" name="Google Shape;453;g431eacb92094ce4e_1711"/>
          <p:cNvSpPr/>
          <p:nvPr/>
        </p:nvSpPr>
        <p:spPr>
          <a:xfrm>
            <a:off x="7148500" y="1035803"/>
            <a:ext cx="2504100" cy="2504100"/>
          </a:xfrm>
          <a:prstGeom prst="ellipse">
            <a:avLst/>
          </a:prstGeom>
          <a:solidFill>
            <a:srgbClr val="D1A955">
              <a:alpha val="6275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4" name="Google Shape;454;g431eacb92094ce4e_1711"/>
          <p:cNvSpPr txBox="1"/>
          <p:nvPr/>
        </p:nvSpPr>
        <p:spPr>
          <a:xfrm>
            <a:off x="7892751" y="2105433"/>
            <a:ext cx="3999900" cy="507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700"/>
              <a:buFont typeface="Arial"/>
              <a:buNone/>
            </a:pPr>
            <a:r>
              <a:rPr b="1" i="0" lang="da-DK" sz="1700" u="none" cap="none" strike="noStrike">
                <a:solidFill>
                  <a:schemeClr val="dk1"/>
                </a:solidFill>
                <a:latin typeface="Roboto"/>
                <a:ea typeface="Roboto"/>
                <a:cs typeface="Roboto"/>
                <a:sym typeface="Roboto"/>
              </a:rPr>
              <a:t>Orgware</a:t>
            </a:r>
            <a:endParaRPr b="0" i="0" sz="2400" u="none" cap="none" strike="noStrike">
              <a:solidFill>
                <a:schemeClr val="dk1"/>
              </a:solidFill>
              <a:latin typeface="Roboto"/>
              <a:ea typeface="Roboto"/>
              <a:cs typeface="Roboto"/>
              <a:sym typeface="Roboto"/>
            </a:endParaRPr>
          </a:p>
        </p:txBody>
      </p:sp>
      <p:sp>
        <p:nvSpPr>
          <p:cNvPr id="455" name="Google Shape;455;g431eacb92094ce4e_1711"/>
          <p:cNvSpPr/>
          <p:nvPr/>
        </p:nvSpPr>
        <p:spPr>
          <a:xfrm>
            <a:off x="5786833" y="2492833"/>
            <a:ext cx="2486400" cy="2486400"/>
          </a:xfrm>
          <a:prstGeom prst="ellipse">
            <a:avLst/>
          </a:prstGeom>
          <a:solidFill>
            <a:srgbClr val="51BAC5">
              <a:alpha val="6157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da-DK"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p:txBody>
      </p:sp>
      <p:sp>
        <p:nvSpPr>
          <p:cNvPr id="456" name="Google Shape;456;g431eacb92094ce4e_1711"/>
          <p:cNvSpPr/>
          <p:nvPr/>
        </p:nvSpPr>
        <p:spPr>
          <a:xfrm>
            <a:off x="7622633" y="2933668"/>
            <a:ext cx="2486400" cy="2486400"/>
          </a:xfrm>
          <a:prstGeom prst="ellipse">
            <a:avLst/>
          </a:prstGeom>
          <a:solidFill>
            <a:srgbClr val="E3636F">
              <a:alpha val="7451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7" name="Google Shape;457;g431eacb92094ce4e_1711"/>
          <p:cNvSpPr txBox="1"/>
          <p:nvPr/>
        </p:nvSpPr>
        <p:spPr>
          <a:xfrm>
            <a:off x="8346333" y="3920267"/>
            <a:ext cx="3999900" cy="507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700"/>
              <a:buFont typeface="Arial"/>
              <a:buNone/>
            </a:pPr>
            <a:r>
              <a:rPr b="1" i="0" lang="da-DK" sz="1700" u="none" cap="none" strike="noStrike">
                <a:solidFill>
                  <a:schemeClr val="dk1"/>
                </a:solidFill>
                <a:latin typeface="Roboto"/>
                <a:ea typeface="Roboto"/>
                <a:cs typeface="Roboto"/>
                <a:sym typeface="Roboto"/>
              </a:rPr>
              <a:t>Software</a:t>
            </a:r>
            <a:endParaRPr b="0" i="0" sz="2400" u="none" cap="none" strike="noStrike">
              <a:solidFill>
                <a:schemeClr val="dk1"/>
              </a:solidFill>
              <a:latin typeface="Roboto"/>
              <a:ea typeface="Roboto"/>
              <a:cs typeface="Roboto"/>
              <a:sym typeface="Roboto"/>
            </a:endParaRPr>
          </a:p>
        </p:txBody>
      </p:sp>
      <p:sp>
        <p:nvSpPr>
          <p:cNvPr id="458" name="Google Shape;458;g431eacb92094ce4e_1711"/>
          <p:cNvSpPr txBox="1"/>
          <p:nvPr/>
        </p:nvSpPr>
        <p:spPr>
          <a:xfrm>
            <a:off x="6342233" y="3382567"/>
            <a:ext cx="1375500" cy="7695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700"/>
              <a:buFont typeface="Arial"/>
              <a:buNone/>
            </a:pPr>
            <a:r>
              <a:rPr b="1" i="0" lang="da-DK" sz="1700" u="none" cap="none" strike="noStrike">
                <a:solidFill>
                  <a:schemeClr val="dk1"/>
                </a:solidFill>
                <a:latin typeface="Roboto"/>
                <a:ea typeface="Roboto"/>
                <a:cs typeface="Roboto"/>
                <a:sym typeface="Roboto"/>
              </a:rPr>
              <a:t>Byens Hardware</a:t>
            </a:r>
            <a:endParaRPr b="0" i="0" sz="2400" u="none" cap="none" strike="noStrike">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431eacb92094ce4e_1741"/>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464" name="Google Shape;464;g431eacb92094ce4e_1741"/>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sp>
        <p:nvSpPr>
          <p:cNvPr id="465" name="Google Shape;465;g431eacb92094ce4e_1741"/>
          <p:cNvSpPr/>
          <p:nvPr/>
        </p:nvSpPr>
        <p:spPr>
          <a:xfrm>
            <a:off x="4921057" y="1728796"/>
            <a:ext cx="4150500" cy="4150500"/>
          </a:xfrm>
          <a:prstGeom prst="ellipse">
            <a:avLst/>
          </a:prstGeom>
          <a:noFill/>
          <a:ln cap="flat" cmpd="sng" w="1524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6" name="Google Shape;466;g431eacb92094ce4e_1741"/>
          <p:cNvSpPr/>
          <p:nvPr/>
        </p:nvSpPr>
        <p:spPr>
          <a:xfrm>
            <a:off x="4561477" y="3455833"/>
            <a:ext cx="2024700" cy="20247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7" name="Google Shape;467;g431eacb92094ce4e_1741"/>
          <p:cNvSpPr/>
          <p:nvPr/>
        </p:nvSpPr>
        <p:spPr>
          <a:xfrm>
            <a:off x="6056844" y="1431200"/>
            <a:ext cx="2024700" cy="20247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8" name="Google Shape;468;g431eacb92094ce4e_1741"/>
          <p:cNvSpPr/>
          <p:nvPr/>
        </p:nvSpPr>
        <p:spPr>
          <a:xfrm>
            <a:off x="7875488" y="3286904"/>
            <a:ext cx="2193900" cy="21939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469" name="Google Shape;469;g431eacb92094ce4e_1741"/>
          <p:cNvPicPr preferRelativeResize="0"/>
          <p:nvPr/>
        </p:nvPicPr>
        <p:blipFill rotWithShape="1">
          <a:blip r:embed="rId3">
            <a:alphaModFix/>
          </a:blip>
          <a:srcRect b="0" l="0" r="0" t="0"/>
          <a:stretch/>
        </p:blipFill>
        <p:spPr>
          <a:xfrm>
            <a:off x="3367067" y="1583817"/>
            <a:ext cx="7258204" cy="4082726"/>
          </a:xfrm>
          <a:prstGeom prst="rect">
            <a:avLst/>
          </a:prstGeom>
          <a:noFill/>
          <a:ln>
            <a:noFill/>
          </a:ln>
        </p:spPr>
      </p:pic>
      <p:sp>
        <p:nvSpPr>
          <p:cNvPr id="470" name="Google Shape;470;g431eacb92094ce4e_1741"/>
          <p:cNvSpPr/>
          <p:nvPr/>
        </p:nvSpPr>
        <p:spPr>
          <a:xfrm>
            <a:off x="7421500" y="689200"/>
            <a:ext cx="1859100" cy="590100"/>
          </a:xfrm>
          <a:prstGeom prst="wedgeRectCallout">
            <a:avLst>
              <a:gd fmla="val -38667" name="adj1"/>
              <a:gd fmla="val 82491" name="adj2"/>
            </a:avLst>
          </a:prstGeom>
          <a:solidFill>
            <a:srgbClr val="0099FF">
              <a:alpha val="8235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1" i="0" lang="da-DK" sz="1600" u="none" cap="none" strike="noStrike">
                <a:solidFill>
                  <a:srgbClr val="FFFFFF"/>
                </a:solidFill>
                <a:latin typeface="Proxima Nova"/>
                <a:ea typeface="Proxima Nova"/>
                <a:cs typeface="Proxima Nova"/>
                <a:sym typeface="Proxima Nova"/>
              </a:rPr>
              <a:t>Bæredygtighed</a:t>
            </a:r>
            <a:endParaRPr b="1" i="0" sz="1600" u="none" cap="none" strike="noStrike">
              <a:solidFill>
                <a:srgbClr val="FFFFFF"/>
              </a:solidFill>
              <a:latin typeface="Proxima Nova"/>
              <a:ea typeface="Proxima Nova"/>
              <a:cs typeface="Proxima Nova"/>
              <a:sym typeface="Proxima Nova"/>
            </a:endParaRPr>
          </a:p>
        </p:txBody>
      </p:sp>
      <p:sp>
        <p:nvSpPr>
          <p:cNvPr id="471" name="Google Shape;471;g431eacb92094ce4e_1741"/>
          <p:cNvSpPr/>
          <p:nvPr/>
        </p:nvSpPr>
        <p:spPr>
          <a:xfrm>
            <a:off x="10030467" y="3181100"/>
            <a:ext cx="1294800" cy="647100"/>
          </a:xfrm>
          <a:prstGeom prst="wedgeRectCallout">
            <a:avLst>
              <a:gd fmla="val -64514" name="adj1"/>
              <a:gd fmla="val 28229" name="adj2"/>
            </a:avLst>
          </a:prstGeom>
          <a:solidFill>
            <a:srgbClr val="0099FF">
              <a:alpha val="8235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1" i="0" lang="da-DK" sz="1600" u="none" cap="none" strike="noStrike">
                <a:solidFill>
                  <a:srgbClr val="FFFFFF"/>
                </a:solidFill>
                <a:latin typeface="Proxima Nova"/>
                <a:ea typeface="Proxima Nova"/>
                <a:cs typeface="Proxima Nova"/>
                <a:sym typeface="Proxima Nova"/>
              </a:rPr>
              <a:t>Lige muligheder</a:t>
            </a:r>
            <a:endParaRPr b="1" i="0" sz="1600" u="none" cap="none" strike="noStrike">
              <a:solidFill>
                <a:srgbClr val="FFFFFF"/>
              </a:solidFill>
              <a:latin typeface="Proxima Nova"/>
              <a:ea typeface="Proxima Nova"/>
              <a:cs typeface="Proxima Nova"/>
              <a:sym typeface="Proxima Nova"/>
            </a:endParaRPr>
          </a:p>
        </p:txBody>
      </p:sp>
      <p:sp>
        <p:nvSpPr>
          <p:cNvPr id="472" name="Google Shape;472;g431eacb92094ce4e_1741"/>
          <p:cNvSpPr/>
          <p:nvPr/>
        </p:nvSpPr>
        <p:spPr>
          <a:xfrm>
            <a:off x="4298400" y="2517700"/>
            <a:ext cx="1294800" cy="647100"/>
          </a:xfrm>
          <a:prstGeom prst="wedgeRectCallout">
            <a:avLst>
              <a:gd fmla="val 19843" name="adj1"/>
              <a:gd fmla="val 86290" name="adj2"/>
            </a:avLst>
          </a:prstGeom>
          <a:solidFill>
            <a:srgbClr val="0099FF">
              <a:alpha val="8235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1" i="0" lang="da-DK" sz="1600" u="none" cap="none" strike="noStrike">
                <a:solidFill>
                  <a:srgbClr val="FFFFFF"/>
                </a:solidFill>
                <a:latin typeface="Proxima Nova"/>
                <a:ea typeface="Proxima Nova"/>
                <a:cs typeface="Proxima Nova"/>
                <a:sym typeface="Proxima Nova"/>
              </a:rPr>
              <a:t>Sundhed</a:t>
            </a:r>
            <a:endParaRPr b="1" i="0" sz="1600" u="none" cap="none" strike="noStrike">
              <a:solidFill>
                <a:srgbClr val="FFFFFF"/>
              </a:solidFill>
              <a:latin typeface="Proxima Nova"/>
              <a:ea typeface="Proxima Nova"/>
              <a:cs typeface="Proxima Nova"/>
              <a:sym typeface="Proxima Nova"/>
            </a:endParaRPr>
          </a:p>
        </p:txBody>
      </p:sp>
      <p:sp>
        <p:nvSpPr>
          <p:cNvPr id="473" name="Google Shape;473;g431eacb92094ce4e_1741"/>
          <p:cNvSpPr txBox="1"/>
          <p:nvPr>
            <p:ph idx="4294967295" type="title"/>
          </p:nvPr>
        </p:nvSpPr>
        <p:spPr>
          <a:xfrm>
            <a:off x="292800" y="1219200"/>
            <a:ext cx="4337700" cy="100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da-DK"/>
              <a:t>Og hvordan vi kan sikre impact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431eacb92094ce4e_1755"/>
          <p:cNvSpPr txBox="1"/>
          <p:nvPr>
            <p:ph type="title"/>
          </p:nvPr>
        </p:nvSpPr>
        <p:spPr>
          <a:xfrm>
            <a:off x="3264633" y="2748000"/>
            <a:ext cx="5650800" cy="1362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6400"/>
              <a:buNone/>
            </a:pPr>
            <a:r>
              <a:rPr lang="da-DK" sz="3500"/>
              <a:t>Tak!</a:t>
            </a:r>
            <a:endParaRPr sz="3500"/>
          </a:p>
        </p:txBody>
      </p:sp>
      <p:sp>
        <p:nvSpPr>
          <p:cNvPr id="479" name="Google Shape;479;g431eacb92094ce4e_1755"/>
          <p:cNvSpPr txBox="1"/>
          <p:nvPr>
            <p:ph type="title"/>
          </p:nvPr>
        </p:nvSpPr>
        <p:spPr>
          <a:xfrm>
            <a:off x="4255233" y="4581900"/>
            <a:ext cx="3669600" cy="7284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6400"/>
              <a:buNone/>
            </a:pPr>
            <a:r>
              <a:rPr lang="da-DK" sz="1300"/>
              <a:t>gehlpeople.com</a:t>
            </a:r>
            <a:endParaRPr sz="1300"/>
          </a:p>
          <a:p>
            <a:pPr indent="0" lvl="0" marL="0" rtl="0" algn="ctr">
              <a:lnSpc>
                <a:spcPct val="100000"/>
              </a:lnSpc>
              <a:spcBef>
                <a:spcPts val="0"/>
              </a:spcBef>
              <a:spcAft>
                <a:spcPts val="0"/>
              </a:spcAft>
              <a:buSzPts val="6400"/>
              <a:buNone/>
            </a:pPr>
            <a:r>
              <a:rPr lang="da-DK" sz="1300"/>
              <a:t>#citiesforpeople    @gehllive</a:t>
            </a:r>
            <a:endParaRPr sz="1300"/>
          </a:p>
        </p:txBody>
      </p:sp>
      <p:sp>
        <p:nvSpPr>
          <p:cNvPr id="480" name="Google Shape;480;g431eacb92094ce4e_1755"/>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481" name="Google Shape;481;g431eacb92094ce4e_1755"/>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
          <p:cNvSpPr txBox="1"/>
          <p:nvPr>
            <p:ph type="title"/>
          </p:nvPr>
        </p:nvSpPr>
        <p:spPr>
          <a:xfrm>
            <a:off x="838200" y="714775"/>
            <a:ext cx="8718300" cy="1110900"/>
          </a:xfrm>
          <a:prstGeom prst="rect">
            <a:avLst/>
          </a:prstGeom>
          <a:noFill/>
          <a:ln>
            <a:noFill/>
          </a:ln>
        </p:spPr>
        <p:txBody>
          <a:bodyPr anchorCtr="0" anchor="t" bIns="45700" lIns="0" spcFirstLastPara="1" rIns="91425" wrap="square" tIns="0">
            <a:noAutofit/>
          </a:bodyPr>
          <a:lstStyle/>
          <a:p>
            <a:pPr indent="0" lvl="0" marL="0" rtl="0" algn="l">
              <a:lnSpc>
                <a:spcPct val="100000"/>
              </a:lnSpc>
              <a:spcBef>
                <a:spcPts val="0"/>
              </a:spcBef>
              <a:spcAft>
                <a:spcPts val="0"/>
              </a:spcAft>
              <a:buClr>
                <a:schemeClr val="dk1"/>
              </a:buClr>
              <a:buSzPts val="4000"/>
              <a:buFont typeface="Merriweather"/>
              <a:buNone/>
            </a:pPr>
            <a:r>
              <a:rPr lang="da-DK" sz="4000"/>
              <a:t>Key note: </a:t>
            </a:r>
            <a:r>
              <a:rPr lang="da-DK" sz="4000">
                <a:latin typeface="Merriweather"/>
                <a:ea typeface="Merriweather"/>
                <a:cs typeface="Merriweather"/>
                <a:sym typeface="Merriweather"/>
              </a:rPr>
              <a:t>Fremtidens blandede by</a:t>
            </a:r>
            <a:endParaRPr sz="4000"/>
          </a:p>
        </p:txBody>
      </p:sp>
      <p:sp>
        <p:nvSpPr>
          <p:cNvPr id="487" name="Google Shape;487;p7"/>
          <p:cNvSpPr txBox="1"/>
          <p:nvPr>
            <p:ph idx="1" type="body"/>
          </p:nvPr>
        </p:nvSpPr>
        <p:spPr>
          <a:xfrm>
            <a:off x="838200" y="2239350"/>
            <a:ext cx="4866300" cy="3937500"/>
          </a:xfrm>
          <a:prstGeom prst="rect">
            <a:avLst/>
          </a:prstGeom>
          <a:noFill/>
          <a:ln>
            <a:noFill/>
          </a:ln>
        </p:spPr>
        <p:txBody>
          <a:bodyPr anchorCtr="0" anchor="t" bIns="0" lIns="0" spcFirstLastPara="1" rIns="0" wrap="square" tIns="0">
            <a:normAutofit/>
          </a:bodyPr>
          <a:lstStyle/>
          <a:p>
            <a:pPr indent="0" lvl="0" marL="0" rtl="0" algn="l">
              <a:lnSpc>
                <a:spcPct val="132500"/>
              </a:lnSpc>
              <a:spcBef>
                <a:spcPts val="0"/>
              </a:spcBef>
              <a:spcAft>
                <a:spcPts val="0"/>
              </a:spcAft>
              <a:buClr>
                <a:schemeClr val="dk1"/>
              </a:buClr>
              <a:buSzPts val="2400"/>
              <a:buNone/>
            </a:pPr>
            <a:r>
              <a:rPr lang="da-DK" sz="2400">
                <a:latin typeface="Merriweather"/>
                <a:ea typeface="Merriweather"/>
                <a:cs typeface="Merriweather"/>
                <a:sym typeface="Merriweather"/>
              </a:rPr>
              <a:t>En international indflyvning til forståelse af den blandede by v. keynote speaker, Jeff Risom, Chief Innovation Officer, </a:t>
            </a:r>
            <a:endParaRPr sz="2400">
              <a:latin typeface="Merriweather"/>
              <a:ea typeface="Merriweather"/>
              <a:cs typeface="Merriweather"/>
              <a:sym typeface="Merriweather"/>
            </a:endParaRPr>
          </a:p>
          <a:p>
            <a:pPr indent="0" lvl="0" marL="0" rtl="0" algn="l">
              <a:lnSpc>
                <a:spcPct val="132500"/>
              </a:lnSpc>
              <a:spcBef>
                <a:spcPts val="0"/>
              </a:spcBef>
              <a:spcAft>
                <a:spcPts val="0"/>
              </a:spcAft>
              <a:buClr>
                <a:schemeClr val="dk1"/>
              </a:buClr>
              <a:buSzPts val="2400"/>
              <a:buNone/>
            </a:pPr>
            <a:r>
              <a:rPr lang="da-DK" sz="2400">
                <a:latin typeface="Merriweather"/>
                <a:ea typeface="Merriweather"/>
                <a:cs typeface="Merriweather"/>
                <a:sym typeface="Merriweather"/>
              </a:rPr>
              <a:t>Gehl Architects</a:t>
            </a:r>
            <a:endParaRPr/>
          </a:p>
        </p:txBody>
      </p:sp>
      <p:pic>
        <p:nvPicPr>
          <p:cNvPr descr="JEFF RISOM Credit STAMERS KONTOR IMG 4438 02" id="488" name="Google Shape;488;p7"/>
          <p:cNvPicPr preferRelativeResize="0"/>
          <p:nvPr/>
        </p:nvPicPr>
        <p:blipFill rotWithShape="1">
          <a:blip r:embed="rId3">
            <a:alphaModFix/>
          </a:blip>
          <a:srcRect b="11431" l="29700" r="2632" t="14792"/>
          <a:stretch/>
        </p:blipFill>
        <p:spPr>
          <a:xfrm>
            <a:off x="8113051" y="2235770"/>
            <a:ext cx="3240747" cy="3974934"/>
          </a:xfrm>
          <a:prstGeom prst="rect">
            <a:avLst/>
          </a:prstGeom>
          <a:noFill/>
          <a:ln>
            <a:noFill/>
          </a:ln>
        </p:spPr>
      </p:pic>
      <p:sp>
        <p:nvSpPr>
          <p:cNvPr id="489" name="Google Shape;489;p7"/>
          <p:cNvSpPr txBox="1"/>
          <p:nvPr/>
        </p:nvSpPr>
        <p:spPr>
          <a:xfrm>
            <a:off x="5704500" y="5410300"/>
            <a:ext cx="2410200" cy="800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i="1" lang="da-DK" sz="1600">
                <a:solidFill>
                  <a:schemeClr val="dk1"/>
                </a:solidFill>
                <a:latin typeface="Merriweather"/>
                <a:ea typeface="Merriweather"/>
                <a:cs typeface="Merriweather"/>
                <a:sym typeface="Merriweather"/>
              </a:rPr>
              <a:t>“</a:t>
            </a:r>
            <a:r>
              <a:rPr i="1" lang="da-DK" sz="1600">
                <a:solidFill>
                  <a:schemeClr val="dk1"/>
                </a:solidFill>
                <a:latin typeface="Merriweather"/>
                <a:ea typeface="Merriweather"/>
                <a:cs typeface="Merriweather"/>
                <a:sym typeface="Merriweather"/>
              </a:rPr>
              <a:t>Vær med på slido.com med koden LBF”</a:t>
            </a:r>
            <a:endParaRPr i="1" sz="1600">
              <a:solidFill>
                <a:schemeClr val="dk1"/>
              </a:solidFill>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d80a06da9f_0_400"/>
          <p:cNvSpPr txBox="1"/>
          <p:nvPr>
            <p:ph idx="2" type="body"/>
          </p:nvPr>
        </p:nvSpPr>
        <p:spPr>
          <a:xfrm>
            <a:off x="838200" y="1122362"/>
            <a:ext cx="10515600" cy="1760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400"/>
              <a:buNone/>
            </a:pPr>
            <a:r>
              <a:rPr b="0" lang="da-DK">
                <a:latin typeface="Merriweather Light"/>
                <a:ea typeface="Merriweather Light"/>
                <a:cs typeface="Merriweather Light"/>
                <a:sym typeface="Merriweather Light"/>
              </a:rPr>
              <a:t>Velkommen til konferencen </a:t>
            </a:r>
            <a:br>
              <a:rPr b="0" lang="da-DK">
                <a:latin typeface="Merriweather Light"/>
                <a:ea typeface="Merriweather Light"/>
                <a:cs typeface="Merriweather Light"/>
                <a:sym typeface="Merriweather Light"/>
              </a:rPr>
            </a:br>
            <a:r>
              <a:rPr b="0" lang="da-DK">
                <a:latin typeface="Merriweather Light"/>
                <a:ea typeface="Merriweather Light"/>
                <a:cs typeface="Merriweather Light"/>
                <a:sym typeface="Merriweather Light"/>
              </a:rPr>
              <a:t>Bystrategisk Udsyn</a:t>
            </a:r>
            <a:endParaRPr/>
          </a:p>
        </p:txBody>
      </p:sp>
      <p:pic>
        <p:nvPicPr>
          <p:cNvPr id="206" name="Google Shape;206;gd80a06da9f_0_400"/>
          <p:cNvPicPr preferRelativeResize="0"/>
          <p:nvPr/>
        </p:nvPicPr>
        <p:blipFill rotWithShape="1">
          <a:blip r:embed="rId3">
            <a:alphaModFix/>
          </a:blip>
          <a:srcRect b="0" l="0" r="0" t="0"/>
          <a:stretch/>
        </p:blipFill>
        <p:spPr>
          <a:xfrm>
            <a:off x="4711959" y="2809333"/>
            <a:ext cx="7480042" cy="5780032"/>
          </a:xfrm>
          <a:prstGeom prst="rect">
            <a:avLst/>
          </a:prstGeom>
          <a:noFill/>
          <a:ln>
            <a:noFill/>
          </a:ln>
        </p:spPr>
      </p:pic>
      <p:sp>
        <p:nvSpPr>
          <p:cNvPr id="207" name="Google Shape;207;gd80a06da9f_0_400"/>
          <p:cNvSpPr txBox="1"/>
          <p:nvPr/>
        </p:nvSpPr>
        <p:spPr>
          <a:xfrm>
            <a:off x="838199" y="2851100"/>
            <a:ext cx="10515600" cy="17607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chemeClr val="lt1"/>
              </a:buClr>
              <a:buSzPts val="4400"/>
              <a:buFont typeface="Merriweather"/>
              <a:buNone/>
            </a:pPr>
            <a:r>
              <a:rPr b="1" i="0" lang="da-DK" sz="4400" u="none" cap="none" strike="noStrike">
                <a:solidFill>
                  <a:schemeClr val="lt1"/>
                </a:solidFill>
                <a:latin typeface="Merriweather"/>
                <a:ea typeface="Merriweather"/>
                <a:cs typeface="Merriweather"/>
                <a:sym typeface="Merriweather"/>
              </a:rPr>
              <a:t>Sammen om den </a:t>
            </a:r>
            <a:br>
              <a:rPr b="1" i="0" lang="da-DK" sz="4400" u="none" cap="none" strike="noStrike">
                <a:solidFill>
                  <a:schemeClr val="lt1"/>
                </a:solidFill>
                <a:latin typeface="Merriweather"/>
                <a:ea typeface="Merriweather"/>
                <a:cs typeface="Merriweather"/>
                <a:sym typeface="Merriweather"/>
              </a:rPr>
            </a:br>
            <a:r>
              <a:rPr b="1" i="0" lang="da-DK" sz="4400" u="none" cap="none" strike="noStrike">
                <a:solidFill>
                  <a:schemeClr val="lt1"/>
                </a:solidFill>
                <a:latin typeface="Merriweather"/>
                <a:ea typeface="Merriweather"/>
                <a:cs typeface="Merriweather"/>
                <a:sym typeface="Merriweather"/>
              </a:rPr>
              <a:t>blandede by</a:t>
            </a:r>
            <a:endParaRPr/>
          </a:p>
          <a:p>
            <a:pPr indent="0" lvl="0" marL="0" marR="0" rtl="0" algn="l">
              <a:lnSpc>
                <a:spcPct val="90000"/>
              </a:lnSpc>
              <a:spcBef>
                <a:spcPts val="1000"/>
              </a:spcBef>
              <a:spcAft>
                <a:spcPts val="0"/>
              </a:spcAft>
              <a:buClr>
                <a:schemeClr val="lt1"/>
              </a:buClr>
              <a:buSzPts val="4400"/>
              <a:buFont typeface="Merriweather"/>
              <a:buNone/>
            </a:pPr>
            <a:r>
              <a:t/>
            </a:r>
            <a:endParaRPr b="1" i="0" sz="4400" u="none" cap="none" strike="noStrike">
              <a:solidFill>
                <a:schemeClr val="lt1"/>
              </a:solidFill>
              <a:latin typeface="Merriweather"/>
              <a:ea typeface="Merriweather"/>
              <a:cs typeface="Merriweather"/>
              <a:sym typeface="Merriweather"/>
            </a:endParaRPr>
          </a:p>
        </p:txBody>
      </p:sp>
      <p:sp>
        <p:nvSpPr>
          <p:cNvPr id="208" name="Google Shape;208;gd80a06da9f_0_400"/>
          <p:cNvSpPr txBox="1"/>
          <p:nvPr/>
        </p:nvSpPr>
        <p:spPr>
          <a:xfrm>
            <a:off x="838200" y="579342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8"/>
          <p:cNvSpPr txBox="1"/>
          <p:nvPr>
            <p:ph type="title"/>
          </p:nvPr>
        </p:nvSpPr>
        <p:spPr>
          <a:xfrm>
            <a:off x="838200" y="2578074"/>
            <a:ext cx="10515600" cy="17018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Merriweather"/>
              <a:buNone/>
            </a:pPr>
            <a:r>
              <a:rPr lang="da-DK" sz="4000"/>
              <a:t>Kaffepause</a:t>
            </a:r>
            <a:br>
              <a:rPr lang="da-DK" sz="4000"/>
            </a:br>
            <a:r>
              <a:rPr b="0" lang="da-DK" sz="4000">
                <a:latin typeface="Merriweather Light"/>
                <a:ea typeface="Merriweather Light"/>
                <a:cs typeface="Merriweather Light"/>
                <a:sym typeface="Merriweather Light"/>
              </a:rPr>
              <a:t>11.00 – 11.15</a:t>
            </a:r>
            <a:endParaRPr/>
          </a:p>
        </p:txBody>
      </p:sp>
      <p:sp>
        <p:nvSpPr>
          <p:cNvPr id="495" name="Google Shape;495;p8"/>
          <p:cNvSpPr txBox="1"/>
          <p:nvPr/>
        </p:nvSpPr>
        <p:spPr>
          <a:xfrm>
            <a:off x="8025300" y="2748975"/>
            <a:ext cx="33285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600">
                <a:solidFill>
                  <a:schemeClr val="lt1"/>
                </a:solidFill>
                <a:latin typeface="Merriweather"/>
                <a:ea typeface="Merriweather"/>
                <a:cs typeface="Merriweather"/>
                <a:sym typeface="Merriweather"/>
              </a:rPr>
              <a:t>Mens du nyder en kop kaffe i pausen…. </a:t>
            </a:r>
            <a:endParaRPr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Åbn en browser og gå ind på slido.com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Skriv koden: LBF</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Præsenter dig selv ved at skrive:</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Dit navn, titel og organisation</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 Og meget gerne dine foreløbige refleksioner om indholdet og forventninger til de næste programpunkter.</a:t>
            </a:r>
            <a:endParaRPr i="1" sz="1600">
              <a:solidFill>
                <a:schemeClr val="lt1"/>
              </a:solidFill>
              <a:latin typeface="Merriweather"/>
              <a:ea typeface="Merriweather"/>
              <a:cs typeface="Merriweather"/>
              <a:sym typeface="Merriweath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9"/>
          <p:cNvSpPr txBox="1"/>
          <p:nvPr>
            <p:ph type="title"/>
          </p:nvPr>
        </p:nvSpPr>
        <p:spPr>
          <a:xfrm>
            <a:off x="838200" y="714778"/>
            <a:ext cx="10515600" cy="1421932"/>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4000"/>
              <a:buFont typeface="Merriweather"/>
              <a:buNone/>
            </a:pPr>
            <a:r>
              <a:rPr lang="da-DK" sz="3500">
                <a:latin typeface="Merriweather"/>
                <a:ea typeface="Merriweather"/>
                <a:cs typeface="Merriweather"/>
                <a:sym typeface="Merriweather"/>
              </a:rPr>
              <a:t>Interaktiv debatsession: </a:t>
            </a:r>
            <a:br>
              <a:rPr lang="da-DK" sz="3500">
                <a:latin typeface="Merriweather"/>
                <a:ea typeface="Merriweather"/>
                <a:cs typeface="Merriweather"/>
                <a:sym typeface="Merriweather"/>
              </a:rPr>
            </a:br>
            <a:r>
              <a:rPr lang="da-DK" sz="3500">
                <a:latin typeface="Merriweather"/>
                <a:ea typeface="Merriweather"/>
                <a:cs typeface="Merriweather"/>
                <a:sym typeface="Merriweather"/>
              </a:rPr>
              <a:t>Almene boligers rolle i den blandede by</a:t>
            </a:r>
            <a:endParaRPr sz="3500"/>
          </a:p>
        </p:txBody>
      </p:sp>
      <p:sp>
        <p:nvSpPr>
          <p:cNvPr id="501" name="Google Shape;501;p9"/>
          <p:cNvSpPr txBox="1"/>
          <p:nvPr>
            <p:ph idx="1" type="body"/>
          </p:nvPr>
        </p:nvSpPr>
        <p:spPr>
          <a:xfrm>
            <a:off x="838200" y="2136710"/>
            <a:ext cx="10515600" cy="1421931"/>
          </a:xfrm>
          <a:prstGeom prst="rect">
            <a:avLst/>
          </a:prstGeom>
          <a:noFill/>
          <a:ln>
            <a:noFill/>
          </a:ln>
        </p:spPr>
        <p:txBody>
          <a:bodyPr anchorCtr="0" anchor="t" bIns="0" lIns="0" spcFirstLastPara="1" rIns="0" wrap="square" tIns="0">
            <a:normAutofit/>
          </a:bodyPr>
          <a:lstStyle/>
          <a:p>
            <a:pPr indent="0" lvl="0" marL="0" rtl="0" algn="l">
              <a:lnSpc>
                <a:spcPct val="132500"/>
              </a:lnSpc>
              <a:spcBef>
                <a:spcPts val="0"/>
              </a:spcBef>
              <a:spcAft>
                <a:spcPts val="0"/>
              </a:spcAft>
              <a:buClr>
                <a:schemeClr val="dk1"/>
              </a:buClr>
              <a:buSzPts val="2400"/>
              <a:buNone/>
            </a:pPr>
            <a:r>
              <a:rPr lang="da-DK" sz="2200">
                <a:latin typeface="Merriweather"/>
                <a:ea typeface="Merriweather"/>
                <a:cs typeface="Merriweather"/>
                <a:sym typeface="Merriweather"/>
              </a:rPr>
              <a:t>Korte debatoplæg om udfordringerne og potentialerne ved den blandede by og almene boliger efterfulgt af interaktiv debat.</a:t>
            </a:r>
            <a:endParaRPr sz="2200"/>
          </a:p>
        </p:txBody>
      </p:sp>
      <p:pic>
        <p:nvPicPr>
          <p:cNvPr descr="Jens Ejner Christensen" id="502" name="Google Shape;502;p9"/>
          <p:cNvPicPr preferRelativeResize="0"/>
          <p:nvPr/>
        </p:nvPicPr>
        <p:blipFill rotWithShape="1">
          <a:blip r:embed="rId3">
            <a:alphaModFix/>
          </a:blip>
          <a:srcRect b="11875" l="10467" r="11329" t="0"/>
          <a:stretch/>
        </p:blipFill>
        <p:spPr>
          <a:xfrm>
            <a:off x="8988700" y="3252550"/>
            <a:ext cx="2517425" cy="2900926"/>
          </a:xfrm>
          <a:prstGeom prst="rect">
            <a:avLst/>
          </a:prstGeom>
          <a:noFill/>
          <a:ln>
            <a:noFill/>
          </a:ln>
        </p:spPr>
      </p:pic>
      <p:pic>
        <p:nvPicPr>
          <p:cNvPr id="503" name="Google Shape;503;p9"/>
          <p:cNvPicPr preferRelativeResize="0"/>
          <p:nvPr/>
        </p:nvPicPr>
        <p:blipFill rotWithShape="1">
          <a:blip r:embed="rId4">
            <a:alphaModFix/>
          </a:blip>
          <a:srcRect b="39866" l="32188" r="15469" t="5324"/>
          <a:stretch/>
        </p:blipFill>
        <p:spPr>
          <a:xfrm>
            <a:off x="559463" y="3252546"/>
            <a:ext cx="2462573" cy="2900934"/>
          </a:xfrm>
          <a:prstGeom prst="rect">
            <a:avLst/>
          </a:prstGeom>
          <a:noFill/>
          <a:ln>
            <a:noFill/>
          </a:ln>
        </p:spPr>
      </p:pic>
      <p:pic>
        <p:nvPicPr>
          <p:cNvPr id="504" name="Google Shape;504;p9"/>
          <p:cNvPicPr preferRelativeResize="0"/>
          <p:nvPr/>
        </p:nvPicPr>
        <p:blipFill rotWithShape="1">
          <a:blip r:embed="rId5">
            <a:alphaModFix/>
          </a:blip>
          <a:srcRect b="0" l="6030" r="7191" t="0"/>
          <a:stretch/>
        </p:blipFill>
        <p:spPr>
          <a:xfrm>
            <a:off x="3275510" y="3252552"/>
            <a:ext cx="2517415" cy="2900934"/>
          </a:xfrm>
          <a:prstGeom prst="rect">
            <a:avLst/>
          </a:prstGeom>
          <a:noFill/>
          <a:ln>
            <a:noFill/>
          </a:ln>
        </p:spPr>
      </p:pic>
      <p:sp>
        <p:nvSpPr>
          <p:cNvPr id="505" name="Google Shape;505;p9"/>
          <p:cNvSpPr txBox="1"/>
          <p:nvPr/>
        </p:nvSpPr>
        <p:spPr>
          <a:xfrm>
            <a:off x="8972300" y="6233924"/>
            <a:ext cx="27354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chemeClr val="dk1"/>
              </a:buClr>
              <a:buSzPts val="1200"/>
              <a:buFont typeface="Merriweather"/>
              <a:buNone/>
            </a:pPr>
            <a:r>
              <a:rPr b="0" i="0" lang="da-DK" sz="1200" u="none" cap="none" strike="noStrike">
                <a:solidFill>
                  <a:schemeClr val="dk1"/>
                </a:solidFill>
                <a:latin typeface="Merriweather"/>
                <a:ea typeface="Merriweather"/>
                <a:cs typeface="Merriweather"/>
                <a:sym typeface="Merriweather"/>
              </a:rPr>
              <a:t>Jens Ejner Christensen, </a:t>
            </a:r>
            <a:br>
              <a:rPr b="0" i="0" lang="da-DK" sz="1200" u="none" cap="none" strike="noStrike">
                <a:solidFill>
                  <a:schemeClr val="dk1"/>
                </a:solidFill>
                <a:latin typeface="Merriweather"/>
                <a:ea typeface="Merriweather"/>
                <a:cs typeface="Merriweather"/>
                <a:sym typeface="Merriweather"/>
              </a:rPr>
            </a:br>
            <a:r>
              <a:rPr b="0" i="0" lang="da-DK" sz="1200" u="none" cap="none" strike="noStrike">
                <a:solidFill>
                  <a:schemeClr val="dk1"/>
                </a:solidFill>
                <a:latin typeface="Merriweather"/>
                <a:ea typeface="Merriweather"/>
                <a:cs typeface="Merriweather"/>
                <a:sym typeface="Merriweather"/>
              </a:rPr>
              <a:t>borgmester i Vejle Kommune</a:t>
            </a:r>
            <a:endParaRPr/>
          </a:p>
        </p:txBody>
      </p:sp>
      <p:sp>
        <p:nvSpPr>
          <p:cNvPr id="506" name="Google Shape;506;p9"/>
          <p:cNvSpPr txBox="1"/>
          <p:nvPr/>
        </p:nvSpPr>
        <p:spPr>
          <a:xfrm>
            <a:off x="554030" y="6240524"/>
            <a:ext cx="28566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da-DK" sz="1200" u="none" cap="none" strike="noStrike">
                <a:solidFill>
                  <a:schemeClr val="dk1"/>
                </a:solidFill>
                <a:latin typeface="Merriweather"/>
                <a:ea typeface="Merriweather"/>
                <a:cs typeface="Merriweather"/>
                <a:sym typeface="Merriweather"/>
              </a:rPr>
              <a:t>Curt Liliegreen, direktør i Boligøkonomisk Videnscenter </a:t>
            </a:r>
            <a:endParaRPr/>
          </a:p>
        </p:txBody>
      </p:sp>
      <p:sp>
        <p:nvSpPr>
          <p:cNvPr id="507" name="Google Shape;507;p9"/>
          <p:cNvSpPr txBox="1"/>
          <p:nvPr/>
        </p:nvSpPr>
        <p:spPr>
          <a:xfrm>
            <a:off x="3275491" y="6310136"/>
            <a:ext cx="28566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da-DK" sz="1200" u="none" cap="none" strike="noStrike">
                <a:solidFill>
                  <a:schemeClr val="dk1"/>
                </a:solidFill>
                <a:latin typeface="Merriweather"/>
                <a:ea typeface="Merriweather"/>
                <a:cs typeface="Merriweather"/>
                <a:sym typeface="Merriweather"/>
              </a:rPr>
              <a:t>Jens Skinnebach, afdelingschef, </a:t>
            </a:r>
            <a:br>
              <a:rPr b="0" i="0" lang="da-DK" sz="1200" u="none" cap="none" strike="noStrike">
                <a:solidFill>
                  <a:schemeClr val="dk1"/>
                </a:solidFill>
                <a:latin typeface="Merriweather"/>
                <a:ea typeface="Merriweather"/>
                <a:cs typeface="Merriweather"/>
                <a:sym typeface="Merriweather"/>
              </a:rPr>
            </a:br>
            <a:r>
              <a:rPr b="0" i="0" lang="da-DK" sz="1200" u="none" cap="none" strike="noStrike">
                <a:solidFill>
                  <a:schemeClr val="dk1"/>
                </a:solidFill>
                <a:latin typeface="Merriweather"/>
                <a:ea typeface="Merriweather"/>
                <a:cs typeface="Merriweather"/>
                <a:sym typeface="Merriweather"/>
              </a:rPr>
              <a:t>A. Enggaard A/S</a:t>
            </a:r>
            <a:endParaRPr/>
          </a:p>
        </p:txBody>
      </p:sp>
      <p:pic>
        <p:nvPicPr>
          <p:cNvPr id="508" name="Google Shape;508;p9"/>
          <p:cNvPicPr preferRelativeResize="0"/>
          <p:nvPr/>
        </p:nvPicPr>
        <p:blipFill rotWithShape="1">
          <a:blip r:embed="rId6">
            <a:alphaModFix/>
          </a:blip>
          <a:srcRect b="0" l="6837" r="6828" t="0"/>
          <a:stretch/>
        </p:blipFill>
        <p:spPr>
          <a:xfrm>
            <a:off x="6132100" y="3252550"/>
            <a:ext cx="2517424" cy="2900925"/>
          </a:xfrm>
          <a:prstGeom prst="rect">
            <a:avLst/>
          </a:prstGeom>
          <a:noFill/>
          <a:ln>
            <a:noFill/>
          </a:ln>
        </p:spPr>
      </p:pic>
      <p:sp>
        <p:nvSpPr>
          <p:cNvPr id="509" name="Google Shape;509;p9"/>
          <p:cNvSpPr txBox="1"/>
          <p:nvPr/>
        </p:nvSpPr>
        <p:spPr>
          <a:xfrm>
            <a:off x="6132100" y="6310125"/>
            <a:ext cx="26439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da-DK" sz="1200">
                <a:solidFill>
                  <a:schemeClr val="dk1"/>
                </a:solidFill>
                <a:latin typeface="Merriweather"/>
                <a:ea typeface="Merriweather"/>
                <a:cs typeface="Merriweather"/>
                <a:sym typeface="Merriweather"/>
              </a:rPr>
              <a:t>Mette Mechlenborg, seniorforsker, BUILD Aalborg Universitet</a:t>
            </a:r>
            <a:endParaRPr/>
          </a:p>
        </p:txBody>
      </p:sp>
      <p:sp>
        <p:nvSpPr>
          <p:cNvPr id="510" name="Google Shape;510;p9"/>
          <p:cNvSpPr txBox="1"/>
          <p:nvPr/>
        </p:nvSpPr>
        <p:spPr>
          <a:xfrm>
            <a:off x="8649525" y="141950"/>
            <a:ext cx="2410200" cy="762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i="1" lang="da-DK" sz="1500">
                <a:solidFill>
                  <a:schemeClr val="dk1"/>
                </a:solidFill>
                <a:latin typeface="Merriweather"/>
                <a:ea typeface="Merriweather"/>
                <a:cs typeface="Merriweather"/>
                <a:sym typeface="Merriweather"/>
              </a:rPr>
              <a:t>“</a:t>
            </a:r>
            <a:r>
              <a:rPr i="1" lang="da-DK" sz="1500">
                <a:solidFill>
                  <a:schemeClr val="dk1"/>
                </a:solidFill>
                <a:latin typeface="Merriweather"/>
                <a:ea typeface="Merriweather"/>
                <a:cs typeface="Merriweather"/>
                <a:sym typeface="Merriweather"/>
              </a:rPr>
              <a:t>Vær med på slido.com med koden LBF”</a:t>
            </a:r>
            <a:endParaRPr i="1" sz="1500">
              <a:solidFill>
                <a:schemeClr val="dk1"/>
              </a:solidFill>
              <a:latin typeface="Merriweather"/>
              <a:ea typeface="Merriweather"/>
              <a:cs typeface="Merriweather"/>
              <a:sym typeface="Merriweath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d80a06da9f_0_256"/>
          <p:cNvSpPr txBox="1"/>
          <p:nvPr>
            <p:ph idx="4294967295" type="subTitle"/>
          </p:nvPr>
        </p:nvSpPr>
        <p:spPr>
          <a:xfrm>
            <a:off x="685034" y="4462819"/>
            <a:ext cx="10821900" cy="1460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da-DK" sz="2400" u="none" cap="none" strike="noStrike">
                <a:solidFill>
                  <a:schemeClr val="dk1"/>
                </a:solidFill>
                <a:latin typeface="Montserrat Medium"/>
                <a:ea typeface="Montserrat Medium"/>
                <a:cs typeface="Montserrat Medium"/>
                <a:sym typeface="Montserrat Medium"/>
              </a:rPr>
              <a:t>                              BLANDET ELLER SEGREGERET BY ?                                                                                                                 </a:t>
            </a:r>
            <a:endParaRPr b="1"/>
          </a:p>
          <a:p>
            <a:pPr indent="0" lvl="0" marL="0" marR="0" rtl="0" algn="l">
              <a:lnSpc>
                <a:spcPct val="90000"/>
              </a:lnSpc>
              <a:spcBef>
                <a:spcPts val="1000"/>
              </a:spcBef>
              <a:spcAft>
                <a:spcPts val="0"/>
              </a:spcAft>
              <a:buClr>
                <a:srgbClr val="3F3F3F"/>
              </a:buClr>
              <a:buSzPts val="2000"/>
              <a:buFont typeface="Arial"/>
              <a:buNone/>
            </a:pPr>
            <a:r>
              <a:rPr b="1" i="0" lang="da-DK" sz="2000" u="none" cap="none" strike="noStrike">
                <a:solidFill>
                  <a:srgbClr val="3F3F3F"/>
                </a:solidFill>
                <a:latin typeface="Montserrat"/>
                <a:ea typeface="Montserrat"/>
                <a:cs typeface="Montserrat"/>
                <a:sym typeface="Montserrat"/>
              </a:rPr>
              <a:t>                                 </a:t>
            </a:r>
            <a:r>
              <a:rPr b="1" i="1" lang="da-DK" sz="1600" u="none" cap="none" strike="noStrike">
                <a:solidFill>
                  <a:srgbClr val="3F3F3F"/>
                </a:solidFill>
                <a:latin typeface="Montserrat"/>
                <a:ea typeface="Montserrat"/>
                <a:cs typeface="Montserrat"/>
                <a:sym typeface="Montserrat"/>
              </a:rPr>
              <a:t>Curt Liliegreen</a:t>
            </a:r>
            <a:r>
              <a:rPr b="0" i="1" lang="da-DK" sz="1600" u="none" cap="none" strike="noStrike">
                <a:solidFill>
                  <a:srgbClr val="3F3F3F"/>
                </a:solidFill>
                <a:latin typeface="Montserrat Medium"/>
                <a:ea typeface="Montserrat Medium"/>
                <a:cs typeface="Montserrat Medium"/>
                <a:sym typeface="Montserrat Medium"/>
              </a:rPr>
              <a:t>, Boligøkonomisk Videncenter </a:t>
            </a:r>
            <a:r>
              <a:rPr b="1" i="1" lang="da-DK" sz="1600" u="sng" cap="none" strike="noStrike">
                <a:solidFill>
                  <a:srgbClr val="0F243E"/>
                </a:solidFill>
                <a:latin typeface="Montserrat Medium"/>
                <a:ea typeface="Montserrat Medium"/>
                <a:cs typeface="Montserrat Medium"/>
                <a:sym typeface="Montserrat Medium"/>
                <a:hlinkClick r:id="rId3">
                  <a:extLst>
                    <a:ext uri="{A12FA001-AC4F-418D-AE19-62706E023703}">
                      <ahyp:hlinkClr val="tx"/>
                    </a:ext>
                  </a:extLst>
                </a:hlinkClick>
              </a:rPr>
              <a:t>www.bvc.dk</a:t>
            </a:r>
            <a:r>
              <a:rPr b="1" i="1" lang="da-DK" sz="1600" u="none" cap="none" strike="noStrike">
                <a:solidFill>
                  <a:srgbClr val="0F243E"/>
                </a:solidFill>
                <a:latin typeface="Montserrat Medium"/>
                <a:ea typeface="Montserrat Medium"/>
                <a:cs typeface="Montserrat Medium"/>
                <a:sym typeface="Montserrat Medium"/>
              </a:rPr>
              <a:t>  </a:t>
            </a:r>
            <a:endParaRPr/>
          </a:p>
          <a:p>
            <a:pPr indent="0" lvl="0" marL="0" marR="0" rtl="0" algn="l">
              <a:lnSpc>
                <a:spcPct val="90000"/>
              </a:lnSpc>
              <a:spcBef>
                <a:spcPts val="1000"/>
              </a:spcBef>
              <a:spcAft>
                <a:spcPts val="0"/>
              </a:spcAft>
              <a:buClr>
                <a:srgbClr val="3F3F3F"/>
              </a:buClr>
              <a:buSzPts val="2000"/>
              <a:buFont typeface="Arial"/>
              <a:buNone/>
            </a:pPr>
            <a:r>
              <a:t/>
            </a:r>
            <a:endParaRPr b="0" i="1" sz="2000" u="none" cap="none" strike="noStrike">
              <a:solidFill>
                <a:srgbClr val="002060"/>
              </a:solidFill>
              <a:latin typeface="Montserrat Medium"/>
              <a:ea typeface="Montserrat Medium"/>
              <a:cs typeface="Montserrat Medium"/>
              <a:sym typeface="Montserrat Medium"/>
            </a:endParaRPr>
          </a:p>
          <a:p>
            <a:pPr indent="0" lvl="0" marL="0" marR="0" rtl="0" algn="l">
              <a:lnSpc>
                <a:spcPct val="90000"/>
              </a:lnSpc>
              <a:spcBef>
                <a:spcPts val="1000"/>
              </a:spcBef>
              <a:spcAft>
                <a:spcPts val="0"/>
              </a:spcAft>
              <a:buClr>
                <a:srgbClr val="3F3F3F"/>
              </a:buClr>
              <a:buSzPts val="2000"/>
              <a:buFont typeface="Arial"/>
              <a:buNone/>
            </a:pPr>
            <a:r>
              <a:rPr b="0" i="0" lang="da-DK" sz="2000" u="none" cap="none" strike="noStrike">
                <a:solidFill>
                  <a:srgbClr val="3F3F3F"/>
                </a:solidFill>
                <a:latin typeface="Montserrat Medium"/>
                <a:ea typeface="Montserrat Medium"/>
                <a:cs typeface="Montserrat Medium"/>
                <a:sym typeface="Montserrat Medium"/>
              </a:rPr>
              <a:t>                                                </a:t>
            </a:r>
            <a:endParaRPr/>
          </a:p>
        </p:txBody>
      </p:sp>
      <p:pic>
        <p:nvPicPr>
          <p:cNvPr id="516" name="Google Shape;516;gd80a06da9f_0_256"/>
          <p:cNvPicPr preferRelativeResize="0"/>
          <p:nvPr/>
        </p:nvPicPr>
        <p:blipFill rotWithShape="1">
          <a:blip r:embed="rId4">
            <a:alphaModFix/>
          </a:blip>
          <a:srcRect b="0" l="0" r="0" t="0"/>
          <a:stretch/>
        </p:blipFill>
        <p:spPr>
          <a:xfrm>
            <a:off x="6954404" y="5673463"/>
            <a:ext cx="592245" cy="609412"/>
          </a:xfrm>
          <a:prstGeom prst="rect">
            <a:avLst/>
          </a:prstGeom>
          <a:noFill/>
          <a:ln>
            <a:noFill/>
          </a:ln>
        </p:spPr>
      </p:pic>
      <p:pic>
        <p:nvPicPr>
          <p:cNvPr id="517" name="Google Shape;517;gd80a06da9f_0_256"/>
          <p:cNvPicPr preferRelativeResize="0"/>
          <p:nvPr/>
        </p:nvPicPr>
        <p:blipFill rotWithShape="1">
          <a:blip r:embed="rId5">
            <a:alphaModFix/>
          </a:blip>
          <a:srcRect b="0" l="0" r="0" t="0"/>
          <a:stretch/>
        </p:blipFill>
        <p:spPr>
          <a:xfrm>
            <a:off x="7851946" y="5575479"/>
            <a:ext cx="1116574" cy="942109"/>
          </a:xfrm>
          <a:prstGeom prst="rect">
            <a:avLst/>
          </a:prstGeom>
          <a:noFill/>
          <a:ln>
            <a:noFill/>
          </a:ln>
        </p:spPr>
      </p:pic>
      <p:sp>
        <p:nvSpPr>
          <p:cNvPr id="518" name="Google Shape;518;gd80a06da9f_0_256"/>
          <p:cNvSpPr txBox="1"/>
          <p:nvPr/>
        </p:nvSpPr>
        <p:spPr>
          <a:xfrm>
            <a:off x="2586906" y="5793503"/>
            <a:ext cx="3198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da-DK" sz="1600" u="none" cap="none" strike="noStrike">
                <a:solidFill>
                  <a:schemeClr val="dk1"/>
                </a:solidFill>
                <a:latin typeface="Montserrat Medium"/>
                <a:ea typeface="Montserrat Medium"/>
                <a:cs typeface="Montserrat Medium"/>
                <a:sym typeface="Montserrat Medium"/>
              </a:rPr>
              <a:t>Følg mig på mine profiler på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gd80a06da9f_0_263"/>
          <p:cNvPicPr preferRelativeResize="0"/>
          <p:nvPr/>
        </p:nvPicPr>
        <p:blipFill rotWithShape="1">
          <a:blip r:embed="rId3">
            <a:alphaModFix/>
          </a:blip>
          <a:srcRect b="0" l="0" r="0" t="0"/>
          <a:stretch/>
        </p:blipFill>
        <p:spPr>
          <a:xfrm>
            <a:off x="648379" y="95015"/>
            <a:ext cx="6362021" cy="5894968"/>
          </a:xfrm>
          <a:prstGeom prst="rect">
            <a:avLst/>
          </a:prstGeom>
          <a:noFill/>
          <a:ln>
            <a:noFill/>
          </a:ln>
        </p:spPr>
      </p:pic>
      <p:sp>
        <p:nvSpPr>
          <p:cNvPr id="524" name="Google Shape;524;gd80a06da9f_0_263"/>
          <p:cNvSpPr txBox="1"/>
          <p:nvPr/>
        </p:nvSpPr>
        <p:spPr>
          <a:xfrm>
            <a:off x="7540487" y="2032408"/>
            <a:ext cx="44568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Urbaniseringen fortsætter i </a:t>
            </a:r>
            <a:endParaRPr/>
          </a:p>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Danmark </a:t>
            </a:r>
            <a:endParaRPr/>
          </a:p>
          <a:p>
            <a:pPr indent="0" lvl="0" marL="0" marR="0" rtl="0" algn="l">
              <a:spcBef>
                <a:spcPts val="0"/>
              </a:spcBef>
              <a:spcAft>
                <a:spcPts val="0"/>
              </a:spcAft>
              <a:buNone/>
            </a:pPr>
            <a:r>
              <a:t/>
            </a:r>
            <a:endParaRPr b="1" sz="1800">
              <a:solidFill>
                <a:schemeClr val="dk1"/>
              </a:solidFill>
              <a:latin typeface="Montserrat Medium"/>
              <a:ea typeface="Montserrat Medium"/>
              <a:cs typeface="Montserrat Medium"/>
              <a:sym typeface="Montserrat Medium"/>
            </a:endParaRPr>
          </a:p>
          <a:p>
            <a:pPr indent="0" lvl="0" marL="0" marR="0" rtl="0" algn="l">
              <a:spcBef>
                <a:spcPts val="0"/>
              </a:spcBef>
              <a:spcAft>
                <a:spcPts val="0"/>
              </a:spcAft>
              <a:buNone/>
            </a:pPr>
            <a:r>
              <a:rPr b="1" lang="da-DK" sz="1800">
                <a:solidFill>
                  <a:schemeClr val="dk1"/>
                </a:solidFill>
                <a:latin typeface="Montserrat Medium"/>
                <a:ea typeface="Montserrat Medium"/>
                <a:cs typeface="Montserrat Medium"/>
                <a:sym typeface="Montserrat Medium"/>
              </a:rPr>
              <a:t>Befolkningstilvækst 2018 – 2040 i % </a:t>
            </a:r>
            <a:endParaRPr/>
          </a:p>
          <a:p>
            <a:pPr indent="0" lvl="0" marL="0" marR="0" rtl="0" algn="l">
              <a:spcBef>
                <a:spcPts val="0"/>
              </a:spcBef>
              <a:spcAft>
                <a:spcPts val="0"/>
              </a:spcAft>
              <a:buNone/>
            </a:pPr>
            <a:r>
              <a:rPr b="1" lang="da-DK" sz="1800">
                <a:solidFill>
                  <a:schemeClr val="dk1"/>
                </a:solidFill>
                <a:latin typeface="Montserrat Medium"/>
                <a:ea typeface="Montserrat Medium"/>
                <a:cs typeface="Montserrat Medium"/>
                <a:sym typeface="Montserrat Medium"/>
              </a:rPr>
              <a:t>SMILE kørsel, DREAM maj 2021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gd80a06da9f_0_268"/>
          <p:cNvPicPr preferRelativeResize="0"/>
          <p:nvPr/>
        </p:nvPicPr>
        <p:blipFill rotWithShape="1">
          <a:blip r:embed="rId3">
            <a:alphaModFix/>
          </a:blip>
          <a:srcRect b="0" l="0" r="0" t="0"/>
          <a:stretch/>
        </p:blipFill>
        <p:spPr>
          <a:xfrm>
            <a:off x="1948069" y="238539"/>
            <a:ext cx="8295900" cy="6082800"/>
          </a:xfrm>
          <a:prstGeom prst="rect">
            <a:avLst/>
          </a:prstGeom>
          <a:noFill/>
          <a:ln>
            <a:noFill/>
          </a:ln>
        </p:spPr>
      </p:pic>
      <p:sp>
        <p:nvSpPr>
          <p:cNvPr id="530" name="Google Shape;530;gd80a06da9f_0_268"/>
          <p:cNvSpPr txBox="1"/>
          <p:nvPr/>
        </p:nvSpPr>
        <p:spPr>
          <a:xfrm>
            <a:off x="7871792" y="2875723"/>
            <a:ext cx="42210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Flyttebevægelser betyder </a:t>
            </a:r>
            <a:endParaRPr/>
          </a:p>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Ikke meget i en storby </a:t>
            </a:r>
            <a:endParaRPr/>
          </a:p>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men rigtig meget i en lille</a:t>
            </a:r>
            <a:endParaRPr/>
          </a:p>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kommune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Et billede, der indeholder bord&#10;&#10;Automatisk genereret beskrivelse" id="535" name="Google Shape;535;gd80a06da9f_0_273"/>
          <p:cNvPicPr preferRelativeResize="0"/>
          <p:nvPr/>
        </p:nvPicPr>
        <p:blipFill rotWithShape="1">
          <a:blip r:embed="rId3">
            <a:alphaModFix/>
          </a:blip>
          <a:srcRect b="0" l="0" r="0" t="0"/>
          <a:stretch/>
        </p:blipFill>
        <p:spPr>
          <a:xfrm>
            <a:off x="1215535" y="68263"/>
            <a:ext cx="9760930" cy="617378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d80a06da9f_0_277"/>
          <p:cNvSpPr txBox="1"/>
          <p:nvPr/>
        </p:nvSpPr>
        <p:spPr>
          <a:xfrm>
            <a:off x="106306" y="145774"/>
            <a:ext cx="42099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Boligmarkedets arbejds-</a:t>
            </a:r>
            <a:endParaRPr/>
          </a:p>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deling mellem ejerformer </a:t>
            </a:r>
            <a:endParaRPr/>
          </a:p>
        </p:txBody>
      </p:sp>
      <p:pic>
        <p:nvPicPr>
          <p:cNvPr id="541" name="Google Shape;541;gd80a06da9f_0_277"/>
          <p:cNvPicPr preferRelativeResize="0"/>
          <p:nvPr/>
        </p:nvPicPr>
        <p:blipFill rotWithShape="1">
          <a:blip r:embed="rId3">
            <a:alphaModFix/>
          </a:blip>
          <a:srcRect b="0" l="0" r="0" t="0"/>
          <a:stretch/>
        </p:blipFill>
        <p:spPr>
          <a:xfrm>
            <a:off x="3319502" y="1082788"/>
            <a:ext cx="8042015" cy="50058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gd80a06da9f_0_282"/>
          <p:cNvPicPr preferRelativeResize="0"/>
          <p:nvPr/>
        </p:nvPicPr>
        <p:blipFill rotWithShape="1">
          <a:blip r:embed="rId3">
            <a:alphaModFix/>
          </a:blip>
          <a:srcRect b="0" l="0" r="0" t="0"/>
          <a:stretch/>
        </p:blipFill>
        <p:spPr>
          <a:xfrm>
            <a:off x="238539" y="127900"/>
            <a:ext cx="5375827" cy="5331582"/>
          </a:xfrm>
          <a:prstGeom prst="rect">
            <a:avLst/>
          </a:prstGeom>
          <a:noFill/>
          <a:ln>
            <a:noFill/>
          </a:ln>
        </p:spPr>
      </p:pic>
      <p:pic>
        <p:nvPicPr>
          <p:cNvPr id="547" name="Google Shape;547;gd80a06da9f_0_282"/>
          <p:cNvPicPr preferRelativeResize="0"/>
          <p:nvPr/>
        </p:nvPicPr>
        <p:blipFill rotWithShape="1">
          <a:blip r:embed="rId4">
            <a:alphaModFix/>
          </a:blip>
          <a:srcRect b="0" l="0" r="0" t="0"/>
          <a:stretch/>
        </p:blipFill>
        <p:spPr>
          <a:xfrm>
            <a:off x="5711687" y="2575559"/>
            <a:ext cx="6352761" cy="2985798"/>
          </a:xfrm>
          <a:prstGeom prst="rect">
            <a:avLst/>
          </a:prstGeom>
          <a:noFill/>
          <a:ln>
            <a:noFill/>
          </a:ln>
        </p:spPr>
      </p:pic>
      <p:sp>
        <p:nvSpPr>
          <p:cNvPr id="548" name="Google Shape;548;gd80a06da9f_0_282"/>
          <p:cNvSpPr txBox="1"/>
          <p:nvPr/>
        </p:nvSpPr>
        <p:spPr>
          <a:xfrm>
            <a:off x="5794112" y="127900"/>
            <a:ext cx="6187800" cy="184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Ikke nok at blande by – det har vi! </a:t>
            </a:r>
            <a:endParaRPr/>
          </a:p>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Det gælder om at blande nabolagene</a:t>
            </a:r>
            <a:endParaRPr/>
          </a:p>
          <a:p>
            <a:pPr indent="0" lvl="0" marL="0" marR="0" rtl="0" algn="l">
              <a:spcBef>
                <a:spcPts val="0"/>
              </a:spcBef>
              <a:spcAft>
                <a:spcPts val="0"/>
              </a:spcAft>
              <a:buNone/>
            </a:pPr>
            <a:r>
              <a:rPr b="1" i="1" lang="da-DK" sz="2400">
                <a:solidFill>
                  <a:srgbClr val="C00000"/>
                </a:solidFill>
                <a:latin typeface="Montserrat Medium"/>
                <a:ea typeface="Montserrat Medium"/>
                <a:cs typeface="Montserrat Medium"/>
                <a:sym typeface="Montserrat Medium"/>
              </a:rPr>
              <a:t>i byen</a:t>
            </a:r>
            <a:endParaRPr/>
          </a:p>
          <a:p>
            <a:pPr indent="0" lvl="0" marL="0" marR="0" rtl="0" algn="l">
              <a:spcBef>
                <a:spcPts val="0"/>
              </a:spcBef>
              <a:spcAft>
                <a:spcPts val="0"/>
              </a:spcAft>
              <a:buNone/>
            </a:pPr>
            <a:r>
              <a:t/>
            </a:r>
            <a:endParaRPr sz="18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d80a06da9f_0_423"/>
          <p:cNvSpPr txBox="1"/>
          <p:nvPr>
            <p:ph idx="2" type="body"/>
          </p:nvPr>
        </p:nvSpPr>
        <p:spPr>
          <a:xfrm>
            <a:off x="838200" y="1122362"/>
            <a:ext cx="10515600" cy="1760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400"/>
              <a:buNone/>
            </a:pPr>
            <a:r>
              <a:t/>
            </a:r>
            <a:endParaRPr b="0" sz="4000">
              <a:latin typeface="Merriweather Light"/>
              <a:ea typeface="Merriweather Light"/>
              <a:cs typeface="Merriweather Light"/>
              <a:sym typeface="Merriweather Light"/>
            </a:endParaRPr>
          </a:p>
          <a:p>
            <a:pPr indent="0" lvl="0" marL="0" rtl="0" algn="l">
              <a:lnSpc>
                <a:spcPct val="100000"/>
              </a:lnSpc>
              <a:spcBef>
                <a:spcPts val="0"/>
              </a:spcBef>
              <a:spcAft>
                <a:spcPts val="0"/>
              </a:spcAft>
              <a:buClr>
                <a:schemeClr val="lt1"/>
              </a:buClr>
              <a:buSzPts val="4400"/>
              <a:buNone/>
            </a:pPr>
            <a:r>
              <a:rPr lang="da-DK" sz="4000"/>
              <a:t>Bystrategisk Udsyn</a:t>
            </a:r>
            <a:endParaRPr sz="4000"/>
          </a:p>
        </p:txBody>
      </p:sp>
      <p:pic>
        <p:nvPicPr>
          <p:cNvPr id="554" name="Google Shape;554;gd80a06da9f_0_423"/>
          <p:cNvPicPr preferRelativeResize="0"/>
          <p:nvPr/>
        </p:nvPicPr>
        <p:blipFill rotWithShape="1">
          <a:blip r:embed="rId3">
            <a:alphaModFix/>
          </a:blip>
          <a:srcRect b="0" l="0" r="0" t="0"/>
          <a:stretch/>
        </p:blipFill>
        <p:spPr>
          <a:xfrm>
            <a:off x="4711959" y="2809333"/>
            <a:ext cx="7480042" cy="5780032"/>
          </a:xfrm>
          <a:prstGeom prst="rect">
            <a:avLst/>
          </a:prstGeom>
          <a:noFill/>
          <a:ln>
            <a:noFill/>
          </a:ln>
        </p:spPr>
      </p:pic>
      <p:sp>
        <p:nvSpPr>
          <p:cNvPr id="555" name="Google Shape;555;gd80a06da9f_0_423"/>
          <p:cNvSpPr txBox="1"/>
          <p:nvPr/>
        </p:nvSpPr>
        <p:spPr>
          <a:xfrm>
            <a:off x="838199" y="2851100"/>
            <a:ext cx="10515600" cy="1760700"/>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Clr>
                <a:schemeClr val="lt1"/>
              </a:buClr>
              <a:buSzPts val="4400"/>
              <a:buFont typeface="Merriweather"/>
              <a:buNone/>
            </a:pPr>
            <a:r>
              <a:rPr b="1" lang="da-DK" sz="4000" u="none" cap="none" strike="noStrike">
                <a:solidFill>
                  <a:schemeClr val="lt1"/>
                </a:solidFill>
                <a:latin typeface="Merriweather"/>
                <a:ea typeface="Merriweather"/>
                <a:cs typeface="Merriweather"/>
                <a:sym typeface="Merriweather"/>
              </a:rPr>
              <a:t>Sammen om den </a:t>
            </a:r>
            <a:br>
              <a:rPr b="1" lang="da-DK" sz="4000" u="none" cap="none" strike="noStrike">
                <a:solidFill>
                  <a:schemeClr val="lt1"/>
                </a:solidFill>
                <a:latin typeface="Merriweather"/>
                <a:ea typeface="Merriweather"/>
                <a:cs typeface="Merriweather"/>
                <a:sym typeface="Merriweather"/>
              </a:rPr>
            </a:br>
            <a:r>
              <a:rPr b="1" lang="da-DK" sz="4000" u="none" cap="none" strike="noStrike">
                <a:solidFill>
                  <a:schemeClr val="lt1"/>
                </a:solidFill>
                <a:latin typeface="Merriweather"/>
                <a:ea typeface="Merriweather"/>
                <a:cs typeface="Merriweather"/>
                <a:sym typeface="Merriweather"/>
              </a:rPr>
              <a:t>blandede by</a:t>
            </a:r>
            <a:endParaRPr sz="1000"/>
          </a:p>
          <a:p>
            <a:pPr indent="0" lvl="0" marL="0" marR="0" rtl="0" algn="l">
              <a:lnSpc>
                <a:spcPct val="70000"/>
              </a:lnSpc>
              <a:spcBef>
                <a:spcPts val="1000"/>
              </a:spcBef>
              <a:spcAft>
                <a:spcPts val="0"/>
              </a:spcAft>
              <a:buClr>
                <a:schemeClr val="lt1"/>
              </a:buClr>
              <a:buSzPts val="4400"/>
              <a:buFont typeface="Merriweather"/>
              <a:buNone/>
            </a:pPr>
            <a:r>
              <a:t/>
            </a:r>
            <a:endParaRPr b="1" sz="4200" u="none" cap="none" strike="noStrike">
              <a:solidFill>
                <a:schemeClr val="lt1"/>
              </a:solidFill>
              <a:latin typeface="Merriweather"/>
              <a:ea typeface="Merriweather"/>
              <a:cs typeface="Merriweather"/>
              <a:sym typeface="Merriweather"/>
            </a:endParaRPr>
          </a:p>
        </p:txBody>
      </p:sp>
      <p:sp>
        <p:nvSpPr>
          <p:cNvPr id="556" name="Google Shape;556;gd80a06da9f_0_423"/>
          <p:cNvSpPr txBox="1"/>
          <p:nvPr/>
        </p:nvSpPr>
        <p:spPr>
          <a:xfrm>
            <a:off x="838200" y="579342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d80a06da9f_0_389"/>
          <p:cNvSpPr txBox="1"/>
          <p:nvPr>
            <p:ph type="title"/>
          </p:nvPr>
        </p:nvSpPr>
        <p:spPr>
          <a:xfrm>
            <a:off x="838199" y="838578"/>
            <a:ext cx="9807900" cy="111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da-DK" sz="3400"/>
              <a:t>Sammen om den blandede by</a:t>
            </a:r>
            <a:endParaRPr sz="3400"/>
          </a:p>
          <a:p>
            <a:pPr indent="0" lvl="0" marL="0" rtl="0" algn="l">
              <a:lnSpc>
                <a:spcPct val="100000"/>
              </a:lnSpc>
              <a:spcBef>
                <a:spcPts val="0"/>
              </a:spcBef>
              <a:spcAft>
                <a:spcPts val="0"/>
              </a:spcAft>
              <a:buNone/>
            </a:pPr>
            <a:r>
              <a:t/>
            </a:r>
            <a:endParaRPr sz="4000"/>
          </a:p>
          <a:p>
            <a:pPr indent="0" lvl="0" marL="0" rtl="0" algn="l">
              <a:lnSpc>
                <a:spcPct val="100000"/>
              </a:lnSpc>
              <a:spcBef>
                <a:spcPts val="0"/>
              </a:spcBef>
              <a:spcAft>
                <a:spcPts val="0"/>
              </a:spcAft>
              <a:buClr>
                <a:schemeClr val="dk1"/>
              </a:buClr>
              <a:buSzPts val="4000"/>
              <a:buFont typeface="Merriweather"/>
              <a:buNone/>
            </a:pPr>
            <a:r>
              <a:t/>
            </a:r>
            <a:endParaRPr sz="4000"/>
          </a:p>
        </p:txBody>
      </p:sp>
      <p:sp>
        <p:nvSpPr>
          <p:cNvPr id="562" name="Google Shape;562;gd80a06da9f_0_389"/>
          <p:cNvSpPr txBox="1"/>
          <p:nvPr>
            <p:ph idx="1" type="body"/>
          </p:nvPr>
        </p:nvSpPr>
        <p:spPr>
          <a:xfrm>
            <a:off x="838201" y="2239347"/>
            <a:ext cx="5114700" cy="3937500"/>
          </a:xfrm>
          <a:prstGeom prst="rect">
            <a:avLst/>
          </a:prstGeom>
          <a:noFill/>
          <a:ln>
            <a:noFill/>
          </a:ln>
        </p:spPr>
        <p:txBody>
          <a:bodyPr anchorCtr="0" anchor="t" bIns="0" lIns="0" spcFirstLastPara="1" rIns="0" wrap="square" tIns="0">
            <a:normAutofit/>
          </a:bodyPr>
          <a:lstStyle/>
          <a:p>
            <a:pPr indent="0" lvl="0" marL="0" rtl="0" algn="l">
              <a:lnSpc>
                <a:spcPct val="132500"/>
              </a:lnSpc>
              <a:spcBef>
                <a:spcPts val="0"/>
              </a:spcBef>
              <a:spcAft>
                <a:spcPts val="0"/>
              </a:spcAft>
              <a:buClr>
                <a:schemeClr val="dk1"/>
              </a:buClr>
              <a:buSzPts val="2400"/>
              <a:buNone/>
            </a:pPr>
            <a:r>
              <a:rPr lang="da-DK" sz="2400">
                <a:latin typeface="Merriweather"/>
                <a:ea typeface="Merriweather"/>
                <a:cs typeface="Merriweather"/>
                <a:sym typeface="Merriweather"/>
              </a:rPr>
              <a:t>v. </a:t>
            </a:r>
            <a:r>
              <a:rPr lang="da-DK" sz="2400">
                <a:latin typeface="Merriweather"/>
                <a:ea typeface="Merriweather"/>
                <a:cs typeface="Merriweather"/>
                <a:sym typeface="Merriweather"/>
              </a:rPr>
              <a:t>Jens Skinnebach, afdelingschef </a:t>
            </a:r>
            <a:endParaRPr sz="2400">
              <a:latin typeface="Merriweather"/>
              <a:ea typeface="Merriweather"/>
              <a:cs typeface="Merriweather"/>
              <a:sym typeface="Merriweather"/>
            </a:endParaRPr>
          </a:p>
          <a:p>
            <a:pPr indent="0" lvl="0" marL="0" rtl="0" algn="l">
              <a:lnSpc>
                <a:spcPct val="132500"/>
              </a:lnSpc>
              <a:spcBef>
                <a:spcPts val="0"/>
              </a:spcBef>
              <a:spcAft>
                <a:spcPts val="0"/>
              </a:spcAft>
              <a:buNone/>
            </a:pPr>
            <a:r>
              <a:rPr lang="da-DK" sz="2400">
                <a:latin typeface="Merriweather"/>
                <a:ea typeface="Merriweather"/>
                <a:cs typeface="Merriweather"/>
                <a:sym typeface="Merriweather"/>
              </a:rPr>
              <a:t>A. Enggaard A/S</a:t>
            </a:r>
            <a:endParaRPr sz="2400">
              <a:latin typeface="Merriweather"/>
              <a:ea typeface="Merriweather"/>
              <a:cs typeface="Merriweather"/>
              <a:sym typeface="Merriweather"/>
            </a:endParaRPr>
          </a:p>
          <a:p>
            <a:pPr indent="0" lvl="0" marL="0" rtl="0" algn="l">
              <a:lnSpc>
                <a:spcPct val="132500"/>
              </a:lnSpc>
              <a:spcBef>
                <a:spcPts val="0"/>
              </a:spcBef>
              <a:spcAft>
                <a:spcPts val="0"/>
              </a:spcAft>
              <a:buNone/>
            </a:pPr>
            <a:r>
              <a:t/>
            </a:r>
            <a:endParaRPr sz="2400">
              <a:latin typeface="Merriweather"/>
              <a:ea typeface="Merriweather"/>
              <a:cs typeface="Merriweather"/>
              <a:sym typeface="Merriweather"/>
            </a:endParaRPr>
          </a:p>
          <a:p>
            <a:pPr indent="0" lvl="0" marL="0" rtl="0" algn="l">
              <a:lnSpc>
                <a:spcPct val="132500"/>
              </a:lnSpc>
              <a:spcBef>
                <a:spcPts val="0"/>
              </a:spcBef>
              <a:spcAft>
                <a:spcPts val="0"/>
              </a:spcAft>
              <a:buClr>
                <a:schemeClr val="dk1"/>
              </a:buClr>
              <a:buSzPts val="2400"/>
              <a:buNone/>
            </a:pPr>
            <a:r>
              <a:t/>
            </a:r>
            <a:endParaRPr sz="2400">
              <a:latin typeface="Merriweather"/>
              <a:ea typeface="Merriweather"/>
              <a:cs typeface="Merriweather"/>
              <a:sym typeface="Merriweather"/>
            </a:endParaRPr>
          </a:p>
        </p:txBody>
      </p:sp>
      <p:pic>
        <p:nvPicPr>
          <p:cNvPr id="563" name="Google Shape;563;gd80a06da9f_0_389"/>
          <p:cNvPicPr preferRelativeResize="0"/>
          <p:nvPr/>
        </p:nvPicPr>
        <p:blipFill rotWithShape="1">
          <a:blip r:embed="rId3">
            <a:alphaModFix/>
          </a:blip>
          <a:srcRect b="0" l="6030" r="7193" t="0"/>
          <a:stretch/>
        </p:blipFill>
        <p:spPr>
          <a:xfrm>
            <a:off x="8269228" y="2509825"/>
            <a:ext cx="3121075" cy="3596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5"/>
          <p:cNvSpPr txBox="1"/>
          <p:nvPr>
            <p:ph type="title"/>
          </p:nvPr>
        </p:nvSpPr>
        <p:spPr>
          <a:xfrm>
            <a:off x="838199" y="714778"/>
            <a:ext cx="9808029" cy="111084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4000"/>
              <a:buFont typeface="Merriweather"/>
              <a:buNone/>
            </a:pPr>
            <a:r>
              <a:rPr lang="da-DK" sz="4000">
                <a:latin typeface="Merriweather"/>
                <a:ea typeface="Merriweather"/>
                <a:cs typeface="Merriweather"/>
                <a:sym typeface="Merriweather"/>
              </a:rPr>
              <a:t>Velkomsttale</a:t>
            </a:r>
            <a:endParaRPr sz="4000"/>
          </a:p>
        </p:txBody>
      </p:sp>
      <p:sp>
        <p:nvSpPr>
          <p:cNvPr id="214" name="Google Shape;214;p5"/>
          <p:cNvSpPr txBox="1"/>
          <p:nvPr>
            <p:ph idx="1" type="body"/>
          </p:nvPr>
        </p:nvSpPr>
        <p:spPr>
          <a:xfrm>
            <a:off x="838201" y="2239347"/>
            <a:ext cx="5114730" cy="3937616"/>
          </a:xfrm>
          <a:prstGeom prst="rect">
            <a:avLst/>
          </a:prstGeom>
          <a:noFill/>
          <a:ln>
            <a:noFill/>
          </a:ln>
        </p:spPr>
        <p:txBody>
          <a:bodyPr anchorCtr="0" anchor="t" bIns="0" lIns="0" spcFirstLastPara="1" rIns="0" wrap="square" tIns="0">
            <a:normAutofit/>
          </a:bodyPr>
          <a:lstStyle/>
          <a:p>
            <a:pPr indent="0" lvl="0" marL="0" rtl="0" algn="l">
              <a:lnSpc>
                <a:spcPct val="132500"/>
              </a:lnSpc>
              <a:spcBef>
                <a:spcPts val="0"/>
              </a:spcBef>
              <a:spcAft>
                <a:spcPts val="0"/>
              </a:spcAft>
              <a:buClr>
                <a:schemeClr val="dk1"/>
              </a:buClr>
              <a:buSzPts val="2400"/>
              <a:buNone/>
            </a:pPr>
            <a:r>
              <a:rPr lang="da-DK" sz="2400">
                <a:latin typeface="Merriweather"/>
                <a:ea typeface="Merriweather"/>
                <a:cs typeface="Merriweather"/>
                <a:sym typeface="Merriweather"/>
              </a:rPr>
              <a:t>v. Christian Høgsbro, </a:t>
            </a:r>
            <a:br>
              <a:rPr lang="da-DK" sz="2400">
                <a:latin typeface="Merriweather"/>
                <a:ea typeface="Merriweather"/>
                <a:cs typeface="Merriweather"/>
                <a:sym typeface="Merriweather"/>
              </a:rPr>
            </a:br>
            <a:r>
              <a:rPr lang="da-DK" sz="2400">
                <a:latin typeface="Merriweather"/>
                <a:ea typeface="Merriweather"/>
                <a:cs typeface="Merriweather"/>
                <a:sym typeface="Merriweather"/>
              </a:rPr>
              <a:t>formand for Landsbyggefonden</a:t>
            </a:r>
            <a:endParaRPr sz="2400"/>
          </a:p>
        </p:txBody>
      </p:sp>
      <p:pic>
        <p:nvPicPr>
          <p:cNvPr descr="Christian Høgsbro" id="215" name="Google Shape;215;p5"/>
          <p:cNvPicPr preferRelativeResize="0"/>
          <p:nvPr/>
        </p:nvPicPr>
        <p:blipFill rotWithShape="1">
          <a:blip r:embed="rId3">
            <a:alphaModFix/>
          </a:blip>
          <a:srcRect b="0" l="3985" r="5435" t="0"/>
          <a:stretch/>
        </p:blipFill>
        <p:spPr>
          <a:xfrm>
            <a:off x="8099168" y="2235770"/>
            <a:ext cx="3254630" cy="39749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A_Enggaard_CMYK" id="569" name="Google Shape;569;g431eacb92094ce4e_299"/>
          <p:cNvPicPr preferRelativeResize="0"/>
          <p:nvPr/>
        </p:nvPicPr>
        <p:blipFill rotWithShape="1">
          <a:blip r:embed="rId3">
            <a:alphaModFix/>
          </a:blip>
          <a:srcRect b="0" l="0" r="0" t="0"/>
          <a:stretch/>
        </p:blipFill>
        <p:spPr>
          <a:xfrm>
            <a:off x="1221805" y="1898468"/>
            <a:ext cx="9950095" cy="1611855"/>
          </a:xfrm>
          <a:prstGeom prst="rect">
            <a:avLst/>
          </a:prstGeom>
          <a:noFill/>
          <a:ln>
            <a:noFill/>
          </a:ln>
        </p:spPr>
      </p:pic>
      <p:sp>
        <p:nvSpPr>
          <p:cNvPr id="570" name="Google Shape;570;g431eacb92094ce4e_299"/>
          <p:cNvSpPr txBox="1"/>
          <p:nvPr>
            <p:ph type="ctrTitle"/>
          </p:nvPr>
        </p:nvSpPr>
        <p:spPr>
          <a:xfrm>
            <a:off x="666912" y="4072293"/>
            <a:ext cx="11060100" cy="2058900"/>
          </a:xfrm>
          <a:prstGeom prst="rect">
            <a:avLst/>
          </a:prstGeom>
          <a:noFill/>
          <a:ln>
            <a:noFill/>
          </a:ln>
          <a:effectLst>
            <a:outerShdw blurRad="50800" rotWithShape="0" algn="tl" dir="2700000" dist="38100">
              <a:srgbClr val="000000">
                <a:alpha val="40000"/>
              </a:srgbClr>
            </a:outerShdw>
          </a:effectLst>
        </p:spPr>
        <p:txBody>
          <a:bodyPr anchorCtr="0" anchor="b" bIns="60925" lIns="121900" spcFirstLastPara="1" rIns="121900" wrap="square" tIns="60925">
            <a:normAutofit/>
          </a:bodyPr>
          <a:lstStyle/>
          <a:p>
            <a:pPr indent="0" lvl="0" marL="0" rtl="0" algn="ctr">
              <a:lnSpc>
                <a:spcPct val="90000"/>
              </a:lnSpc>
              <a:spcBef>
                <a:spcPts val="0"/>
              </a:spcBef>
              <a:spcAft>
                <a:spcPts val="0"/>
              </a:spcAft>
              <a:buClr>
                <a:schemeClr val="dk1"/>
              </a:buClr>
              <a:buSzPts val="4800"/>
              <a:buFont typeface="Arial"/>
              <a:buNone/>
            </a:pPr>
            <a:r>
              <a:rPr b="1" lang="da-DK" sz="4800"/>
              <a:t>Bystrategisk Udsyn</a:t>
            </a:r>
            <a:br>
              <a:rPr b="1" lang="da-DK"/>
            </a:br>
            <a:r>
              <a:rPr b="1" lang="da-DK" sz="3200"/>
              <a:t>Sammen om den blandede by</a:t>
            </a:r>
            <a:br>
              <a:rPr b="1" lang="da-DK"/>
            </a:br>
            <a:r>
              <a:rPr b="1" lang="da-DK" sz="1800"/>
              <a:t>3. juni 2021</a:t>
            </a:r>
            <a:br>
              <a:rPr b="1" lang="da-DK" sz="1800"/>
            </a:br>
            <a:endParaRPr b="1" sz="1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431eacb92094ce4e_305"/>
          <p:cNvSpPr txBox="1"/>
          <p:nvPr/>
        </p:nvSpPr>
        <p:spPr>
          <a:xfrm>
            <a:off x="459317" y="848996"/>
            <a:ext cx="11582400" cy="5836500"/>
          </a:xfrm>
          <a:prstGeom prst="rect">
            <a:avLst/>
          </a:prstGeom>
          <a:noFill/>
          <a:ln>
            <a:noFill/>
          </a:ln>
        </p:spPr>
        <p:txBody>
          <a:bodyPr anchorCtr="0" anchor="t" bIns="60925" lIns="121900" spcFirstLastPara="1" rIns="121900" wrap="square" tIns="60925">
            <a:normAutofit/>
          </a:bodyPr>
          <a:lstStyle/>
          <a:p>
            <a:pPr indent="0" lvl="0" marL="0" marR="0" rtl="0" algn="l">
              <a:lnSpc>
                <a:spcPct val="90000"/>
              </a:lnSpc>
              <a:spcBef>
                <a:spcPts val="0"/>
              </a:spcBef>
              <a:spcAft>
                <a:spcPts val="0"/>
              </a:spcAft>
              <a:buClr>
                <a:schemeClr val="dk1"/>
              </a:buClr>
              <a:buSzPts val="5300"/>
              <a:buFont typeface="Arial"/>
              <a:buNone/>
            </a:pPr>
            <a:r>
              <a:t/>
            </a:r>
            <a:endParaRPr b="1" i="0" sz="5300" u="none" cap="none" strike="noStrike">
              <a:solidFill>
                <a:schemeClr val="dk1"/>
              </a:solidFill>
              <a:latin typeface="Arial"/>
              <a:ea typeface="Arial"/>
              <a:cs typeface="Arial"/>
              <a:sym typeface="Arial"/>
            </a:endParaRPr>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Kort om A. Enggaard A/S</a:t>
            </a:r>
            <a:endParaRPr sz="1900"/>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A. Enggaard’s engagement i Gellerup.</a:t>
            </a:r>
            <a:endParaRPr sz="1900"/>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Hvad skal der til for at private investerer i udsatte områder.</a:t>
            </a:r>
            <a:endParaRPr sz="1900"/>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Hvordan bliver et udsat boligområde interessant for private investorer?</a:t>
            </a:r>
            <a:endParaRPr b="1" i="0" sz="3700" u="none" cap="none" strike="noStrike">
              <a:solidFill>
                <a:schemeClr val="dk1"/>
              </a:solidFill>
              <a:highlight>
                <a:srgbClr val="FFFF00"/>
              </a:highlight>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431eacb92094ce4e_310"/>
          <p:cNvSpPr txBox="1"/>
          <p:nvPr/>
        </p:nvSpPr>
        <p:spPr>
          <a:xfrm>
            <a:off x="459317" y="848996"/>
            <a:ext cx="11582400" cy="5836500"/>
          </a:xfrm>
          <a:prstGeom prst="rect">
            <a:avLst/>
          </a:prstGeom>
          <a:noFill/>
          <a:ln>
            <a:noFill/>
          </a:ln>
        </p:spPr>
        <p:txBody>
          <a:bodyPr anchorCtr="0" anchor="t" bIns="60925" lIns="121900" spcFirstLastPara="1" rIns="121900" wrap="square" tIns="60925">
            <a:normAutofit/>
          </a:bodyPr>
          <a:lstStyle/>
          <a:p>
            <a:pPr indent="0" lvl="0" marL="0" marR="0" rtl="0" algn="l">
              <a:lnSpc>
                <a:spcPct val="90000"/>
              </a:lnSpc>
              <a:spcBef>
                <a:spcPts val="0"/>
              </a:spcBef>
              <a:spcAft>
                <a:spcPts val="0"/>
              </a:spcAft>
              <a:buClr>
                <a:schemeClr val="dk1"/>
              </a:buClr>
              <a:buSzPts val="5300"/>
              <a:buFont typeface="Arial"/>
              <a:buNone/>
            </a:pPr>
            <a:r>
              <a:rPr b="1" i="0" lang="da-DK" sz="5300" u="none" cap="none" strike="noStrike">
                <a:solidFill>
                  <a:schemeClr val="dk1"/>
                </a:solidFill>
                <a:latin typeface="Arial"/>
                <a:ea typeface="Arial"/>
                <a:cs typeface="Arial"/>
                <a:sym typeface="Arial"/>
              </a:rPr>
              <a:t>Hvem er A. Enggaard A/S:</a:t>
            </a:r>
            <a:br>
              <a:rPr b="1" i="0" lang="da-DK" sz="5300" u="none" cap="none" strike="noStrike">
                <a:solidFill>
                  <a:schemeClr val="dk1"/>
                </a:solidFill>
                <a:latin typeface="Arial"/>
                <a:ea typeface="Arial"/>
                <a:cs typeface="Arial"/>
                <a:sym typeface="Arial"/>
              </a:rPr>
            </a:br>
            <a:endParaRPr b="1" i="0" sz="5300" u="none" cap="none" strike="noStrike">
              <a:solidFill>
                <a:schemeClr val="dk1"/>
              </a:solidFill>
              <a:latin typeface="Arial"/>
              <a:ea typeface="Arial"/>
              <a:cs typeface="Arial"/>
              <a:sym typeface="Arial"/>
            </a:endParaRPr>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Familieejet og –drevet, 3. generation i ledelsen</a:t>
            </a:r>
            <a:endParaRPr b="1" i="0" sz="3700" u="none" cap="none" strike="noStrike">
              <a:solidFill>
                <a:schemeClr val="dk1"/>
              </a:solidFill>
              <a:latin typeface="Arial"/>
              <a:ea typeface="Arial"/>
              <a:cs typeface="Arial"/>
              <a:sym typeface="Arial"/>
            </a:endParaRPr>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Kontor i Aalborg, Aarhus og Syddanmark</a:t>
            </a:r>
            <a:endParaRPr b="1" i="0" sz="3700" u="none" cap="none" strike="noStrike">
              <a:solidFill>
                <a:schemeClr val="dk1"/>
              </a:solidFill>
              <a:latin typeface="Arial"/>
              <a:ea typeface="Arial"/>
              <a:cs typeface="Arial"/>
              <a:sym typeface="Arial"/>
            </a:endParaRPr>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Omsætning i 2020 på kr. 2.1 mia  </a:t>
            </a:r>
            <a:endParaRPr sz="1900"/>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Ejendomsportefølge 300.000 m² + 200.000 m²</a:t>
            </a:r>
            <a:endParaRPr sz="1900"/>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500 ansatte</a:t>
            </a:r>
            <a:endParaRPr b="1" i="0" sz="3700" u="none" cap="none" strike="noStrike">
              <a:solidFill>
                <a:schemeClr val="dk1"/>
              </a:solidFill>
              <a:highlight>
                <a:srgbClr val="FFFF00"/>
              </a:highlight>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431eacb92094ce4e_315"/>
          <p:cNvSpPr txBox="1"/>
          <p:nvPr/>
        </p:nvSpPr>
        <p:spPr>
          <a:xfrm>
            <a:off x="459317" y="848996"/>
            <a:ext cx="11582400" cy="5836500"/>
          </a:xfrm>
          <a:prstGeom prst="rect">
            <a:avLst/>
          </a:prstGeom>
          <a:noFill/>
          <a:ln>
            <a:noFill/>
          </a:ln>
        </p:spPr>
        <p:txBody>
          <a:bodyPr anchorCtr="0" anchor="t" bIns="60925" lIns="121900" spcFirstLastPara="1" rIns="121900" wrap="square" tIns="60925">
            <a:normAutofit/>
          </a:bodyPr>
          <a:lstStyle/>
          <a:p>
            <a:pPr indent="0" lvl="0" marL="0" marR="0" rtl="0" algn="l">
              <a:lnSpc>
                <a:spcPct val="90000"/>
              </a:lnSpc>
              <a:spcBef>
                <a:spcPts val="0"/>
              </a:spcBef>
              <a:spcAft>
                <a:spcPts val="0"/>
              </a:spcAft>
              <a:buClr>
                <a:schemeClr val="dk1"/>
              </a:buClr>
              <a:buSzPts val="5300"/>
              <a:buFont typeface="Arial"/>
              <a:buNone/>
            </a:pPr>
            <a:r>
              <a:rPr b="1" i="0" lang="da-DK" sz="5300" u="none" cap="none" strike="noStrike">
                <a:solidFill>
                  <a:schemeClr val="dk1"/>
                </a:solidFill>
                <a:latin typeface="Arial"/>
                <a:ea typeface="Arial"/>
                <a:cs typeface="Arial"/>
                <a:sym typeface="Arial"/>
              </a:rPr>
              <a:t>Værdier og holdninger</a:t>
            </a:r>
            <a:br>
              <a:rPr b="1" i="0" lang="da-DK" sz="5300" u="none" cap="none" strike="noStrike">
                <a:solidFill>
                  <a:schemeClr val="dk1"/>
                </a:solidFill>
                <a:latin typeface="Arial"/>
                <a:ea typeface="Arial"/>
                <a:cs typeface="Arial"/>
                <a:sym typeface="Arial"/>
              </a:rPr>
            </a:br>
            <a:endParaRPr b="1" i="0" sz="3700" u="none" cap="none" strike="noStrike">
              <a:solidFill>
                <a:schemeClr val="dk1"/>
              </a:solidFill>
              <a:highlight>
                <a:srgbClr val="FFFF00"/>
              </a:highlight>
              <a:latin typeface="Arial"/>
              <a:ea typeface="Arial"/>
              <a:cs typeface="Arial"/>
              <a:sym typeface="Arial"/>
            </a:endParaRPr>
          </a:p>
        </p:txBody>
      </p:sp>
      <p:sp>
        <p:nvSpPr>
          <p:cNvPr id="589" name="Google Shape;589;g431eacb92094ce4e_315"/>
          <p:cNvSpPr txBox="1"/>
          <p:nvPr/>
        </p:nvSpPr>
        <p:spPr>
          <a:xfrm>
            <a:off x="476735" y="1772816"/>
            <a:ext cx="11164500" cy="4352400"/>
          </a:xfrm>
          <a:prstGeom prst="rect">
            <a:avLst/>
          </a:prstGeom>
          <a:noFill/>
          <a:ln>
            <a:noFill/>
          </a:ln>
        </p:spPr>
        <p:txBody>
          <a:bodyPr anchorCtr="0" anchor="t" bIns="60925" lIns="121900" spcFirstLastPara="1" rIns="121900" wrap="square" tIns="60925">
            <a:spAutoFit/>
          </a:bodyPr>
          <a:lstStyle/>
          <a:p>
            <a:pPr indent="-755650" lvl="0" marL="762000" marR="0" rtl="0" algn="l">
              <a:lnSpc>
                <a:spcPct val="90000"/>
              </a:lnSpc>
              <a:spcBef>
                <a:spcPts val="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Shareholder ikke sharetrader</a:t>
            </a:r>
            <a:endParaRPr b="1" i="0" sz="3700" u="none" cap="none" strike="noStrike">
              <a:solidFill>
                <a:schemeClr val="dk1"/>
              </a:solidFill>
              <a:latin typeface="Arial"/>
              <a:ea typeface="Arial"/>
              <a:cs typeface="Arial"/>
              <a:sym typeface="Arial"/>
            </a:endParaRPr>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Overskud investeres i virksomhedens vækst</a:t>
            </a:r>
            <a:endParaRPr sz="1900"/>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Forankring og ansvarstagelse i lokalsamfundet</a:t>
            </a:r>
            <a:endParaRPr sz="1900"/>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Langsigtet forretningsgrundlag</a:t>
            </a:r>
            <a:endParaRPr sz="1900"/>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Flad organisation</a:t>
            </a:r>
            <a:endParaRPr sz="1900"/>
          </a:p>
          <a:p>
            <a:pPr indent="-755650" lvl="0" marL="762000" marR="0" rtl="0" algn="l">
              <a:lnSpc>
                <a:spcPct val="90000"/>
              </a:lnSpc>
              <a:spcBef>
                <a:spcPts val="1000"/>
              </a:spcBef>
              <a:spcAft>
                <a:spcPts val="0"/>
              </a:spcAft>
              <a:buClr>
                <a:schemeClr val="dk1"/>
              </a:buClr>
              <a:buSzPts val="3700"/>
              <a:buFont typeface="Arial"/>
              <a:buChar char="•"/>
            </a:pPr>
            <a:r>
              <a:rPr b="1" i="0" lang="da-DK" sz="3700" u="none" cap="none" strike="noStrike">
                <a:solidFill>
                  <a:schemeClr val="dk1"/>
                </a:solidFill>
                <a:latin typeface="Arial"/>
                <a:ea typeface="Arial"/>
                <a:cs typeface="Arial"/>
                <a:sym typeface="Arial"/>
              </a:rPr>
              <a:t>Historisk forankret i håndværk</a:t>
            </a:r>
            <a:endParaRPr sz="19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431eacb92094ce4e_321"/>
          <p:cNvSpPr txBox="1"/>
          <p:nvPr/>
        </p:nvSpPr>
        <p:spPr>
          <a:xfrm>
            <a:off x="651057" y="823925"/>
            <a:ext cx="6700500" cy="5836500"/>
          </a:xfrm>
          <a:prstGeom prst="rect">
            <a:avLst/>
          </a:prstGeom>
          <a:noFill/>
          <a:ln>
            <a:noFill/>
          </a:ln>
        </p:spPr>
        <p:txBody>
          <a:bodyPr anchorCtr="0" anchor="t" bIns="60925" lIns="121900" spcFirstLastPara="1" rIns="121900" wrap="square" tIns="60925">
            <a:normAutofit/>
          </a:bodyPr>
          <a:lstStyle/>
          <a:p>
            <a:pPr indent="0" lvl="0" marL="0" marR="0" rtl="0" algn="l">
              <a:lnSpc>
                <a:spcPct val="90000"/>
              </a:lnSpc>
              <a:spcBef>
                <a:spcPts val="0"/>
              </a:spcBef>
              <a:spcAft>
                <a:spcPts val="0"/>
              </a:spcAft>
              <a:buClr>
                <a:schemeClr val="dk1"/>
              </a:buClr>
              <a:buSzPts val="2300"/>
              <a:buFont typeface="Arial"/>
              <a:buNone/>
            </a:pPr>
            <a:br>
              <a:rPr b="1" i="0" lang="da-DK" sz="2300" u="none" cap="none" strike="noStrike">
                <a:solidFill>
                  <a:schemeClr val="dk1"/>
                </a:solidFill>
                <a:latin typeface="Arial"/>
                <a:ea typeface="Arial"/>
                <a:cs typeface="Arial"/>
                <a:sym typeface="Arial"/>
              </a:rPr>
            </a:br>
            <a:r>
              <a:rPr b="1" i="0" lang="da-DK" sz="2300" u="none" cap="none" strike="noStrike">
                <a:solidFill>
                  <a:schemeClr val="dk1"/>
                </a:solidFill>
                <a:latin typeface="Arial"/>
                <a:ea typeface="Arial"/>
                <a:cs typeface="Arial"/>
                <a:sym typeface="Arial"/>
              </a:rPr>
              <a:t> </a:t>
            </a:r>
            <a:endParaRPr b="0" i="0" sz="2300" u="none" cap="none" strike="noStrike">
              <a:solidFill>
                <a:schemeClr val="dk1"/>
              </a:solidFill>
              <a:latin typeface="Arial"/>
              <a:ea typeface="Arial"/>
              <a:cs typeface="Arial"/>
              <a:sym typeface="Arial"/>
            </a:endParaRPr>
          </a:p>
        </p:txBody>
      </p:sp>
      <p:sp>
        <p:nvSpPr>
          <p:cNvPr id="595" name="Google Shape;595;g431eacb92094ce4e_321"/>
          <p:cNvSpPr txBox="1"/>
          <p:nvPr/>
        </p:nvSpPr>
        <p:spPr>
          <a:xfrm>
            <a:off x="338064" y="1181909"/>
            <a:ext cx="12202500" cy="5836500"/>
          </a:xfrm>
          <a:prstGeom prst="rect">
            <a:avLst/>
          </a:prstGeom>
          <a:noFill/>
          <a:ln>
            <a:noFill/>
          </a:ln>
        </p:spPr>
        <p:txBody>
          <a:bodyPr anchorCtr="0" anchor="t" bIns="60925" lIns="121900" spcFirstLastPara="1" rIns="121900" wrap="square" tIns="60925">
            <a:normAutofit/>
          </a:bodyPr>
          <a:lstStyle/>
          <a:p>
            <a:pPr indent="0" lvl="0" marL="0" marR="0" rtl="0" algn="l">
              <a:lnSpc>
                <a:spcPct val="90000"/>
              </a:lnSpc>
              <a:spcBef>
                <a:spcPts val="0"/>
              </a:spcBef>
              <a:spcAft>
                <a:spcPts val="0"/>
              </a:spcAft>
              <a:buClr>
                <a:schemeClr val="dk1"/>
              </a:buClr>
              <a:buSzPts val="5300"/>
              <a:buFont typeface="Arial"/>
              <a:buNone/>
            </a:pPr>
            <a:r>
              <a:rPr b="1" i="0" lang="da-DK" sz="5300" u="none" cap="none" strike="noStrike">
                <a:solidFill>
                  <a:schemeClr val="dk1"/>
                </a:solidFill>
                <a:latin typeface="Arial"/>
                <a:ea typeface="Arial"/>
                <a:cs typeface="Arial"/>
                <a:sym typeface="Arial"/>
              </a:rPr>
              <a:t> Arrangement i Gellerup:</a:t>
            </a:r>
            <a:endParaRPr b="1" i="0" sz="37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3700"/>
              <a:buFont typeface="Arial"/>
              <a:buNone/>
            </a:pPr>
            <a:r>
              <a:t/>
            </a:r>
            <a:endParaRPr b="1" i="0" sz="3700" u="none" cap="none" strike="noStrike">
              <a:solidFill>
                <a:schemeClr val="dk1"/>
              </a:solidFill>
              <a:latin typeface="Arial"/>
              <a:ea typeface="Arial"/>
              <a:cs typeface="Arial"/>
              <a:sym typeface="Arial"/>
            </a:endParaRPr>
          </a:p>
          <a:p>
            <a:pPr indent="-768350" lvl="0" marL="762000" marR="0" rtl="0" algn="l">
              <a:lnSpc>
                <a:spcPct val="90000"/>
              </a:lnSpc>
              <a:spcBef>
                <a:spcPts val="1000"/>
              </a:spcBef>
              <a:spcAft>
                <a:spcPts val="0"/>
              </a:spcAft>
              <a:buClr>
                <a:schemeClr val="dk1"/>
              </a:buClr>
              <a:buSzPts val="3500"/>
              <a:buFont typeface="Arial"/>
              <a:buChar char="•"/>
            </a:pPr>
            <a:r>
              <a:rPr b="1" i="0" lang="da-DK" sz="3500" u="none" cap="none" strike="noStrike">
                <a:solidFill>
                  <a:schemeClr val="dk1"/>
                </a:solidFill>
                <a:latin typeface="Arial"/>
                <a:ea typeface="Arial"/>
                <a:cs typeface="Arial"/>
                <a:sym typeface="Arial"/>
              </a:rPr>
              <a:t>OPS – Kontorbygning for Aarhus Kommune</a:t>
            </a:r>
            <a:endParaRPr b="1" i="0" sz="3500" u="none" cap="none" strike="noStrike">
              <a:solidFill>
                <a:schemeClr val="dk1"/>
              </a:solidFill>
              <a:latin typeface="Arial"/>
              <a:ea typeface="Arial"/>
              <a:cs typeface="Arial"/>
              <a:sym typeface="Arial"/>
            </a:endParaRPr>
          </a:p>
          <a:p>
            <a:pPr indent="-768350" lvl="0" marL="762000" marR="0" rtl="0" algn="l">
              <a:lnSpc>
                <a:spcPct val="90000"/>
              </a:lnSpc>
              <a:spcBef>
                <a:spcPts val="1000"/>
              </a:spcBef>
              <a:spcAft>
                <a:spcPts val="0"/>
              </a:spcAft>
              <a:buClr>
                <a:schemeClr val="dk1"/>
              </a:buClr>
              <a:buSzPts val="3500"/>
              <a:buFont typeface="Arial"/>
              <a:buChar char="•"/>
            </a:pPr>
            <a:r>
              <a:rPr b="1" i="0" lang="da-DK" sz="3500" u="none" cap="none" strike="noStrike">
                <a:solidFill>
                  <a:schemeClr val="dk1"/>
                </a:solidFill>
                <a:latin typeface="Arial"/>
                <a:ea typeface="Arial"/>
                <a:cs typeface="Arial"/>
                <a:sym typeface="Arial"/>
              </a:rPr>
              <a:t>Helheden – nyt kvarter 58.000 m² </a:t>
            </a:r>
            <a:endParaRPr sz="1900"/>
          </a:p>
          <a:p>
            <a:pPr indent="-768350" lvl="0" marL="762000" marR="0" rtl="0" algn="l">
              <a:lnSpc>
                <a:spcPct val="90000"/>
              </a:lnSpc>
              <a:spcBef>
                <a:spcPts val="1000"/>
              </a:spcBef>
              <a:spcAft>
                <a:spcPts val="0"/>
              </a:spcAft>
              <a:buClr>
                <a:schemeClr val="dk1"/>
              </a:buClr>
              <a:buSzPts val="3500"/>
              <a:buFont typeface="Arial"/>
              <a:buChar char="•"/>
            </a:pPr>
            <a:r>
              <a:rPr b="1" i="0" lang="da-DK" sz="3500" u="none" cap="none" strike="noStrike">
                <a:solidFill>
                  <a:schemeClr val="dk1"/>
                </a:solidFill>
                <a:latin typeface="Arial"/>
                <a:ea typeface="Arial"/>
                <a:cs typeface="Arial"/>
                <a:sym typeface="Arial"/>
              </a:rPr>
              <a:t>Zebra House I, Zebra House II + erhverv 16.000 m²</a:t>
            </a:r>
            <a:endParaRPr sz="1900"/>
          </a:p>
          <a:p>
            <a:pPr indent="-768350" lvl="0" marL="762000" marR="0" rtl="0" algn="l">
              <a:lnSpc>
                <a:spcPct val="90000"/>
              </a:lnSpc>
              <a:spcBef>
                <a:spcPts val="1000"/>
              </a:spcBef>
              <a:spcAft>
                <a:spcPts val="0"/>
              </a:spcAft>
              <a:buClr>
                <a:schemeClr val="dk1"/>
              </a:buClr>
              <a:buSzPts val="3500"/>
              <a:buFont typeface="Arial"/>
              <a:buChar char="•"/>
            </a:pPr>
            <a:r>
              <a:rPr b="1" i="0" lang="da-DK" sz="3500" u="none" cap="none" strike="noStrike">
                <a:solidFill>
                  <a:schemeClr val="dk1"/>
                </a:solidFill>
                <a:latin typeface="Arial"/>
                <a:ea typeface="Arial"/>
                <a:cs typeface="Arial"/>
                <a:sym typeface="Arial"/>
              </a:rPr>
              <a:t>SquareOne - iværksætterhus</a:t>
            </a:r>
            <a:endParaRPr b="1" i="0" sz="3500" u="none" cap="none" strike="noStrike">
              <a:solidFill>
                <a:schemeClr val="dk1"/>
              </a:solidFill>
              <a:latin typeface="Arial"/>
              <a:ea typeface="Arial"/>
              <a:cs typeface="Arial"/>
              <a:sym typeface="Arial"/>
            </a:endParaRPr>
          </a:p>
          <a:p>
            <a:pPr indent="-768350" lvl="0" marL="762000" marR="0" rtl="0" algn="l">
              <a:lnSpc>
                <a:spcPct val="90000"/>
              </a:lnSpc>
              <a:spcBef>
                <a:spcPts val="1000"/>
              </a:spcBef>
              <a:spcAft>
                <a:spcPts val="0"/>
              </a:spcAft>
              <a:buClr>
                <a:schemeClr val="dk1"/>
              </a:buClr>
              <a:buSzPts val="3500"/>
              <a:buFont typeface="Arial"/>
              <a:buChar char="•"/>
            </a:pPr>
            <a:r>
              <a:rPr b="1" i="0" lang="da-DK" sz="3500" u="none" cap="none" strike="noStrike">
                <a:solidFill>
                  <a:schemeClr val="dk1"/>
                </a:solidFill>
                <a:latin typeface="Arial"/>
                <a:ea typeface="Arial"/>
                <a:cs typeface="Arial"/>
                <a:sym typeface="Arial"/>
              </a:rPr>
              <a:t>Karen Blixen Kvarteret 55.000 m²</a:t>
            </a:r>
            <a:endParaRPr sz="19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descr="Et billede, der indeholder kort&#10;&#10;Automatisk genereret beskrivelse" id="600" name="Google Shape;600;g431eacb92094ce4e_326"/>
          <p:cNvPicPr preferRelativeResize="0"/>
          <p:nvPr/>
        </p:nvPicPr>
        <p:blipFill rotWithShape="1">
          <a:blip r:embed="rId3">
            <a:alphaModFix/>
          </a:blip>
          <a:srcRect b="0" l="0" r="0" t="0"/>
          <a:stretch/>
        </p:blipFill>
        <p:spPr>
          <a:xfrm>
            <a:off x="-11648" y="-5081104"/>
            <a:ext cx="12191999" cy="17241875"/>
          </a:xfrm>
          <a:prstGeom prst="rect">
            <a:avLst/>
          </a:prstGeom>
          <a:noFill/>
          <a:ln>
            <a:noFill/>
          </a:ln>
        </p:spPr>
      </p:pic>
      <p:sp>
        <p:nvSpPr>
          <p:cNvPr id="601" name="Google Shape;601;g431eacb92094ce4e_326"/>
          <p:cNvSpPr txBox="1"/>
          <p:nvPr/>
        </p:nvSpPr>
        <p:spPr>
          <a:xfrm>
            <a:off x="446568" y="5536367"/>
            <a:ext cx="7661100" cy="1212000"/>
          </a:xfrm>
          <a:prstGeom prst="rect">
            <a:avLst/>
          </a:prstGeom>
          <a:noFill/>
          <a:ln>
            <a:noFill/>
          </a:ln>
        </p:spPr>
        <p:txBody>
          <a:bodyPr anchorCtr="0" anchor="b" bIns="60925" lIns="121900" spcFirstLastPara="1" rIns="121900" wrap="square" tIns="60925">
            <a:normAutofit lnSpcReduction="10000"/>
          </a:bodyPr>
          <a:lstStyle/>
          <a:p>
            <a:pPr indent="0" lvl="0" marL="0" marR="0" rtl="0" algn="l">
              <a:lnSpc>
                <a:spcPct val="100000"/>
              </a:lnSpc>
              <a:spcBef>
                <a:spcPts val="0"/>
              </a:spcBef>
              <a:spcAft>
                <a:spcPts val="0"/>
              </a:spcAft>
              <a:buClr>
                <a:schemeClr val="lt1"/>
              </a:buClr>
              <a:buSzPts val="3500"/>
              <a:buFont typeface="Arial"/>
              <a:buNone/>
            </a:pPr>
            <a:br>
              <a:rPr b="0" i="0" lang="da-DK" sz="3500" u="none" cap="none" strike="noStrike">
                <a:solidFill>
                  <a:schemeClr val="lt1"/>
                </a:solidFill>
                <a:latin typeface="Arial"/>
                <a:ea typeface="Arial"/>
                <a:cs typeface="Arial"/>
                <a:sym typeface="Arial"/>
              </a:rPr>
            </a:br>
            <a:r>
              <a:rPr b="1" i="0" lang="da-DK" sz="4000" u="none" cap="none" strike="noStrike">
                <a:solidFill>
                  <a:schemeClr val="dk1"/>
                </a:solidFill>
                <a:latin typeface="Arial"/>
                <a:ea typeface="Arial"/>
                <a:cs typeface="Arial"/>
                <a:sym typeface="Arial"/>
              </a:rPr>
              <a:t>BYUDVIKLING - GELLERUP</a:t>
            </a:r>
            <a:endParaRPr sz="1900"/>
          </a:p>
        </p:txBody>
      </p:sp>
      <p:sp>
        <p:nvSpPr>
          <p:cNvPr id="602" name="Google Shape;602;g431eacb92094ce4e_326"/>
          <p:cNvSpPr txBox="1"/>
          <p:nvPr/>
        </p:nvSpPr>
        <p:spPr>
          <a:xfrm>
            <a:off x="5959249" y="1427020"/>
            <a:ext cx="1258500" cy="415500"/>
          </a:xfrm>
          <a:prstGeom prst="rect">
            <a:avLst/>
          </a:prstGeom>
          <a:solidFill>
            <a:srgbClr val="0070C0"/>
          </a:solidFill>
          <a:ln cap="flat" cmpd="sng" w="9525">
            <a:solidFill>
              <a:srgbClr val="3399FF"/>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ctr">
              <a:spcBef>
                <a:spcPts val="0"/>
              </a:spcBef>
              <a:spcAft>
                <a:spcPts val="0"/>
              </a:spcAft>
              <a:buNone/>
            </a:pPr>
            <a:r>
              <a:rPr b="0" i="0" lang="da-DK" sz="1900" u="none" cap="none" strike="noStrike">
                <a:solidFill>
                  <a:schemeClr val="dk1"/>
                </a:solidFill>
                <a:latin typeface="Arial"/>
                <a:ea typeface="Arial"/>
                <a:cs typeface="Arial"/>
                <a:sym typeface="Arial"/>
              </a:rPr>
              <a:t>Zebra II</a:t>
            </a:r>
            <a:endParaRPr sz="1900"/>
          </a:p>
        </p:txBody>
      </p:sp>
      <p:sp>
        <p:nvSpPr>
          <p:cNvPr id="603" name="Google Shape;603;g431eacb92094ce4e_326"/>
          <p:cNvSpPr/>
          <p:nvPr/>
        </p:nvSpPr>
        <p:spPr>
          <a:xfrm flipH="1" rot="10800000">
            <a:off x="6450563" y="1837568"/>
            <a:ext cx="233700" cy="636300"/>
          </a:xfrm>
          <a:prstGeom prst="triangle">
            <a:avLst>
              <a:gd fmla="val 50000" name="adj"/>
            </a:avLst>
          </a:prstGeom>
          <a:solidFill>
            <a:srgbClr val="0070C0"/>
          </a:solidFill>
          <a:ln cap="flat" cmpd="sng" w="12700">
            <a:solidFill>
              <a:srgbClr val="0070C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604" name="Google Shape;604;g431eacb92094ce4e_326"/>
          <p:cNvSpPr txBox="1"/>
          <p:nvPr/>
        </p:nvSpPr>
        <p:spPr>
          <a:xfrm>
            <a:off x="8896916" y="1104703"/>
            <a:ext cx="1453500" cy="415500"/>
          </a:xfrm>
          <a:prstGeom prst="rect">
            <a:avLst/>
          </a:prstGeom>
          <a:solidFill>
            <a:srgbClr val="0070C0"/>
          </a:solidFill>
          <a:ln cap="flat" cmpd="sng" w="9525">
            <a:solidFill>
              <a:srgbClr val="3399FF"/>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ctr">
              <a:spcBef>
                <a:spcPts val="0"/>
              </a:spcBef>
              <a:spcAft>
                <a:spcPts val="0"/>
              </a:spcAft>
              <a:buNone/>
            </a:pPr>
            <a:r>
              <a:rPr b="1" lang="da-DK" sz="1900">
                <a:solidFill>
                  <a:schemeClr val="dk1"/>
                </a:solidFill>
                <a:latin typeface="Arial"/>
                <a:ea typeface="Arial"/>
                <a:cs typeface="Arial"/>
                <a:sym typeface="Arial"/>
              </a:rPr>
              <a:t>Helheden</a:t>
            </a:r>
            <a:endParaRPr sz="1900"/>
          </a:p>
        </p:txBody>
      </p:sp>
      <p:sp>
        <p:nvSpPr>
          <p:cNvPr id="605" name="Google Shape;605;g431eacb92094ce4e_326"/>
          <p:cNvSpPr/>
          <p:nvPr/>
        </p:nvSpPr>
        <p:spPr>
          <a:xfrm flipH="1" rot="10800000">
            <a:off x="9462324" y="1519328"/>
            <a:ext cx="233700" cy="636300"/>
          </a:xfrm>
          <a:prstGeom prst="triangle">
            <a:avLst>
              <a:gd fmla="val 50000" name="adj"/>
            </a:avLst>
          </a:prstGeom>
          <a:solidFill>
            <a:srgbClr val="0070C0"/>
          </a:solidFill>
          <a:ln cap="flat" cmpd="sng" w="12700">
            <a:solidFill>
              <a:srgbClr val="0070C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606" name="Google Shape;606;g431eacb92094ce4e_326"/>
          <p:cNvSpPr txBox="1"/>
          <p:nvPr/>
        </p:nvSpPr>
        <p:spPr>
          <a:xfrm>
            <a:off x="4700849" y="1016651"/>
            <a:ext cx="1152300" cy="415500"/>
          </a:xfrm>
          <a:prstGeom prst="rect">
            <a:avLst/>
          </a:prstGeom>
          <a:solidFill>
            <a:srgbClr val="0070C0"/>
          </a:solidFill>
          <a:ln cap="flat" cmpd="sng" w="9525">
            <a:solidFill>
              <a:srgbClr val="3399FF"/>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ctr">
              <a:spcBef>
                <a:spcPts val="0"/>
              </a:spcBef>
              <a:spcAft>
                <a:spcPts val="0"/>
              </a:spcAft>
              <a:buNone/>
            </a:pPr>
            <a:r>
              <a:rPr lang="da-DK" sz="1900">
                <a:solidFill>
                  <a:schemeClr val="dk1"/>
                </a:solidFill>
                <a:latin typeface="Arial"/>
                <a:ea typeface="Arial"/>
                <a:cs typeface="Arial"/>
                <a:sym typeface="Arial"/>
              </a:rPr>
              <a:t>Blixens</a:t>
            </a:r>
            <a:endParaRPr sz="1900"/>
          </a:p>
        </p:txBody>
      </p:sp>
      <p:sp>
        <p:nvSpPr>
          <p:cNvPr id="607" name="Google Shape;607;g431eacb92094ce4e_326"/>
          <p:cNvSpPr/>
          <p:nvPr/>
        </p:nvSpPr>
        <p:spPr>
          <a:xfrm flipH="1" rot="10800000">
            <a:off x="5160372" y="1404287"/>
            <a:ext cx="233700" cy="636300"/>
          </a:xfrm>
          <a:prstGeom prst="triangle">
            <a:avLst>
              <a:gd fmla="val 50000" name="adj"/>
            </a:avLst>
          </a:prstGeom>
          <a:solidFill>
            <a:srgbClr val="0070C0"/>
          </a:solidFill>
          <a:ln cap="flat" cmpd="sng" w="12700">
            <a:solidFill>
              <a:srgbClr val="0070C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608" name="Google Shape;608;g431eacb92094ce4e_326"/>
          <p:cNvSpPr txBox="1"/>
          <p:nvPr/>
        </p:nvSpPr>
        <p:spPr>
          <a:xfrm>
            <a:off x="4741990" y="3191717"/>
            <a:ext cx="1152300" cy="415500"/>
          </a:xfrm>
          <a:prstGeom prst="rect">
            <a:avLst/>
          </a:prstGeom>
          <a:solidFill>
            <a:srgbClr val="0070C0"/>
          </a:solidFill>
          <a:ln cap="flat" cmpd="sng" w="9525">
            <a:solidFill>
              <a:srgbClr val="3399FF"/>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ctr">
              <a:spcBef>
                <a:spcPts val="0"/>
              </a:spcBef>
              <a:spcAft>
                <a:spcPts val="0"/>
              </a:spcAft>
              <a:buNone/>
            </a:pPr>
            <a:r>
              <a:rPr lang="da-DK" sz="1900">
                <a:solidFill>
                  <a:schemeClr val="dk1"/>
                </a:solidFill>
                <a:latin typeface="Arial"/>
                <a:ea typeface="Arial"/>
                <a:cs typeface="Arial"/>
                <a:sym typeface="Arial"/>
              </a:rPr>
              <a:t>Zebra I</a:t>
            </a:r>
            <a:endParaRPr sz="1900"/>
          </a:p>
        </p:txBody>
      </p:sp>
      <p:sp>
        <p:nvSpPr>
          <p:cNvPr id="609" name="Google Shape;609;g431eacb92094ce4e_326"/>
          <p:cNvSpPr/>
          <p:nvPr/>
        </p:nvSpPr>
        <p:spPr>
          <a:xfrm flipH="1">
            <a:off x="5276876" y="2675081"/>
            <a:ext cx="233700" cy="636300"/>
          </a:xfrm>
          <a:prstGeom prst="triangle">
            <a:avLst>
              <a:gd fmla="val 50000" name="adj"/>
            </a:avLst>
          </a:prstGeom>
          <a:solidFill>
            <a:srgbClr val="0070C0"/>
          </a:solidFill>
          <a:ln cap="flat" cmpd="sng" w="12700">
            <a:solidFill>
              <a:srgbClr val="0070C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610" name="Google Shape;610;g431eacb92094ce4e_326"/>
          <p:cNvSpPr txBox="1"/>
          <p:nvPr/>
        </p:nvSpPr>
        <p:spPr>
          <a:xfrm>
            <a:off x="6010781" y="3191717"/>
            <a:ext cx="1716000" cy="708000"/>
          </a:xfrm>
          <a:prstGeom prst="rect">
            <a:avLst/>
          </a:prstGeom>
          <a:solidFill>
            <a:srgbClr val="0070C0"/>
          </a:solidFill>
          <a:ln cap="flat" cmpd="sng" w="9525">
            <a:solidFill>
              <a:srgbClr val="3399FF"/>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ctr">
              <a:spcBef>
                <a:spcPts val="0"/>
              </a:spcBef>
              <a:spcAft>
                <a:spcPts val="0"/>
              </a:spcAft>
              <a:buNone/>
            </a:pPr>
            <a:r>
              <a:rPr lang="da-DK" sz="1900">
                <a:solidFill>
                  <a:schemeClr val="dk1"/>
                </a:solidFill>
                <a:latin typeface="Arial"/>
                <a:ea typeface="Arial"/>
                <a:cs typeface="Arial"/>
                <a:sym typeface="Arial"/>
              </a:rPr>
              <a:t>Parkeringshus</a:t>
            </a:r>
            <a:endParaRPr sz="1900"/>
          </a:p>
        </p:txBody>
      </p:sp>
      <p:sp>
        <p:nvSpPr>
          <p:cNvPr id="611" name="Google Shape;611;g431eacb92094ce4e_326"/>
          <p:cNvSpPr/>
          <p:nvPr/>
        </p:nvSpPr>
        <p:spPr>
          <a:xfrm flipH="1" rot="-1973219">
            <a:off x="6134507" y="2633589"/>
            <a:ext cx="279014" cy="692912"/>
          </a:xfrm>
          <a:prstGeom prst="triangle">
            <a:avLst>
              <a:gd fmla="val 50000" name="adj"/>
            </a:avLst>
          </a:prstGeom>
          <a:solidFill>
            <a:srgbClr val="0070C0"/>
          </a:solidFill>
          <a:ln cap="flat" cmpd="sng" w="12700">
            <a:solidFill>
              <a:srgbClr val="0070C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612" name="Google Shape;612;g431eacb92094ce4e_326"/>
          <p:cNvSpPr txBox="1"/>
          <p:nvPr/>
        </p:nvSpPr>
        <p:spPr>
          <a:xfrm>
            <a:off x="706560" y="4158856"/>
            <a:ext cx="1716000" cy="1000500"/>
          </a:xfrm>
          <a:prstGeom prst="rect">
            <a:avLst/>
          </a:prstGeom>
          <a:solidFill>
            <a:srgbClr val="0070C0"/>
          </a:solidFill>
          <a:ln cap="flat" cmpd="sng" w="9525">
            <a:solidFill>
              <a:srgbClr val="3399FF"/>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ctr">
              <a:spcBef>
                <a:spcPts val="0"/>
              </a:spcBef>
              <a:spcAft>
                <a:spcPts val="0"/>
              </a:spcAft>
              <a:buNone/>
            </a:pPr>
            <a:r>
              <a:rPr lang="da-DK" sz="1900">
                <a:solidFill>
                  <a:schemeClr val="dk1"/>
                </a:solidFill>
                <a:latin typeface="Arial"/>
                <a:ea typeface="Arial"/>
                <a:cs typeface="Arial"/>
                <a:sym typeface="Arial"/>
              </a:rPr>
              <a:t>Karen Blixens Kvarteret</a:t>
            </a:r>
            <a:endParaRPr sz="1900"/>
          </a:p>
        </p:txBody>
      </p:sp>
      <p:sp>
        <p:nvSpPr>
          <p:cNvPr id="613" name="Google Shape;613;g431eacb92094ce4e_326"/>
          <p:cNvSpPr/>
          <p:nvPr/>
        </p:nvSpPr>
        <p:spPr>
          <a:xfrm flipH="1" rot="5400000">
            <a:off x="2738412" y="3933441"/>
            <a:ext cx="233700" cy="1016100"/>
          </a:xfrm>
          <a:prstGeom prst="triangle">
            <a:avLst>
              <a:gd fmla="val 50000" name="adj"/>
            </a:avLst>
          </a:prstGeom>
          <a:solidFill>
            <a:srgbClr val="0070C0"/>
          </a:solidFill>
          <a:ln cap="flat" cmpd="sng" w="12700">
            <a:solidFill>
              <a:srgbClr val="0070C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pic>
        <p:nvPicPr>
          <p:cNvPr descr="logo" id="614" name="Google Shape;614;g431eacb92094ce4e_326"/>
          <p:cNvPicPr preferRelativeResize="0"/>
          <p:nvPr/>
        </p:nvPicPr>
        <p:blipFill rotWithShape="1">
          <a:blip r:embed="rId4">
            <a:alphaModFix/>
          </a:blip>
          <a:srcRect b="43914" l="4203" r="79721" t="0"/>
          <a:stretch/>
        </p:blipFill>
        <p:spPr>
          <a:xfrm>
            <a:off x="11568608" y="70771"/>
            <a:ext cx="554353" cy="79022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431eacb92094ce4e_344"/>
          <p:cNvSpPr txBox="1"/>
          <p:nvPr/>
        </p:nvSpPr>
        <p:spPr>
          <a:xfrm>
            <a:off x="459317" y="848996"/>
            <a:ext cx="11582400" cy="5836500"/>
          </a:xfrm>
          <a:prstGeom prst="rect">
            <a:avLst/>
          </a:prstGeom>
          <a:noFill/>
          <a:ln>
            <a:noFill/>
          </a:ln>
        </p:spPr>
        <p:txBody>
          <a:bodyPr anchorCtr="0" anchor="t" bIns="60925" lIns="121900" spcFirstLastPara="1" rIns="121900" wrap="square" tIns="60925">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t/>
            </a:r>
            <a:endParaRPr b="1" sz="37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rPr b="1" lang="da-DK" sz="4300">
                <a:solidFill>
                  <a:schemeClr val="dk1"/>
                </a:solidFill>
                <a:latin typeface="Arial"/>
                <a:ea typeface="Arial"/>
                <a:cs typeface="Arial"/>
                <a:sym typeface="Arial"/>
              </a:rPr>
              <a:t>Hvordan bliver et udsat boligområde interessant for private investorer?</a:t>
            </a:r>
            <a:endParaRPr sz="1900"/>
          </a:p>
          <a:p>
            <a:pPr indent="0" lvl="0" marL="0" marR="0" rtl="0" algn="l">
              <a:lnSpc>
                <a:spcPct val="90000"/>
              </a:lnSpc>
              <a:spcBef>
                <a:spcPts val="1000"/>
              </a:spcBef>
              <a:spcAft>
                <a:spcPts val="0"/>
              </a:spcAft>
              <a:buClr>
                <a:schemeClr val="dk1"/>
              </a:buClr>
              <a:buSzPct val="100000"/>
              <a:buFont typeface="Arial"/>
              <a:buNone/>
            </a:pPr>
            <a:r>
              <a:t/>
            </a:r>
            <a:endParaRPr b="1" sz="4300">
              <a:solidFill>
                <a:schemeClr val="dk1"/>
              </a:solidFill>
              <a:latin typeface="Arial"/>
              <a:ea typeface="Arial"/>
              <a:cs typeface="Arial"/>
              <a:sym typeface="Arial"/>
            </a:endParaRPr>
          </a:p>
          <a:p>
            <a:pPr indent="-738028" lvl="0" marL="762000" marR="0" rtl="0" algn="l">
              <a:lnSpc>
                <a:spcPct val="90000"/>
              </a:lnSpc>
              <a:spcBef>
                <a:spcPts val="1000"/>
              </a:spcBef>
              <a:spcAft>
                <a:spcPts val="0"/>
              </a:spcAft>
              <a:buClr>
                <a:schemeClr val="dk1"/>
              </a:buClr>
              <a:buSzPct val="100000"/>
              <a:buFont typeface="Arial"/>
              <a:buChar char="•"/>
            </a:pPr>
            <a:r>
              <a:rPr b="1" lang="da-DK" sz="3700">
                <a:solidFill>
                  <a:schemeClr val="dk1"/>
                </a:solidFill>
                <a:latin typeface="Arial"/>
                <a:ea typeface="Arial"/>
                <a:cs typeface="Arial"/>
                <a:sym typeface="Arial"/>
              </a:rPr>
              <a:t>Offentligt engagement</a:t>
            </a:r>
            <a:endParaRPr sz="1900"/>
          </a:p>
          <a:p>
            <a:pPr indent="-738028" lvl="0" marL="762000" marR="0" rtl="0" algn="l">
              <a:lnSpc>
                <a:spcPct val="90000"/>
              </a:lnSpc>
              <a:spcBef>
                <a:spcPts val="1000"/>
              </a:spcBef>
              <a:spcAft>
                <a:spcPts val="0"/>
              </a:spcAft>
              <a:buClr>
                <a:schemeClr val="dk1"/>
              </a:buClr>
              <a:buSzPct val="100000"/>
              <a:buFont typeface="Arial"/>
              <a:buChar char="•"/>
            </a:pPr>
            <a:r>
              <a:rPr b="1" lang="da-DK" sz="3700">
                <a:solidFill>
                  <a:schemeClr val="dk1"/>
                </a:solidFill>
                <a:latin typeface="Arial"/>
                <a:ea typeface="Arial"/>
                <a:cs typeface="Arial"/>
                <a:sym typeface="Arial"/>
              </a:rPr>
              <a:t>Ambitiøs Helhedsplan</a:t>
            </a:r>
            <a:endParaRPr b="1" sz="3700">
              <a:solidFill>
                <a:schemeClr val="dk1"/>
              </a:solidFill>
              <a:latin typeface="Arial"/>
              <a:ea typeface="Arial"/>
              <a:cs typeface="Arial"/>
              <a:sym typeface="Arial"/>
            </a:endParaRPr>
          </a:p>
          <a:p>
            <a:pPr indent="-738028" lvl="0" marL="762000" marR="0" rtl="0" algn="l">
              <a:lnSpc>
                <a:spcPct val="90000"/>
              </a:lnSpc>
              <a:spcBef>
                <a:spcPts val="1000"/>
              </a:spcBef>
              <a:spcAft>
                <a:spcPts val="0"/>
              </a:spcAft>
              <a:buClr>
                <a:schemeClr val="dk1"/>
              </a:buClr>
              <a:buSzPct val="100000"/>
              <a:buFont typeface="Arial"/>
              <a:buChar char="•"/>
            </a:pPr>
            <a:r>
              <a:rPr b="1" lang="da-DK" sz="3700">
                <a:solidFill>
                  <a:schemeClr val="dk1"/>
                </a:solidFill>
                <a:latin typeface="Arial"/>
                <a:ea typeface="Arial"/>
                <a:cs typeface="Arial"/>
                <a:sym typeface="Arial"/>
              </a:rPr>
              <a:t>Beliggenhed</a:t>
            </a:r>
            <a:endParaRPr b="1" sz="37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t/>
            </a:r>
            <a:endParaRPr b="1" sz="4300">
              <a:solidFill>
                <a:schemeClr val="dk1"/>
              </a:solidFill>
              <a:latin typeface="Arial"/>
              <a:ea typeface="Arial"/>
              <a:cs typeface="Arial"/>
              <a:sym typeface="Arial"/>
            </a:endParaRPr>
          </a:p>
          <a:p>
            <a:pPr indent="-520700" lvl="0" marL="762000" marR="0" rtl="0" algn="l">
              <a:lnSpc>
                <a:spcPct val="90000"/>
              </a:lnSpc>
              <a:spcBef>
                <a:spcPts val="1000"/>
              </a:spcBef>
              <a:spcAft>
                <a:spcPts val="0"/>
              </a:spcAft>
              <a:buClr>
                <a:schemeClr val="dk1"/>
              </a:buClr>
              <a:buSzPct val="100000"/>
              <a:buFont typeface="Arial"/>
              <a:buNone/>
            </a:pPr>
            <a:r>
              <a:t/>
            </a:r>
            <a:endParaRPr b="1" sz="3700">
              <a:solidFill>
                <a:schemeClr val="dk1"/>
              </a:solidFill>
              <a:highlight>
                <a:srgbClr val="FFFF00"/>
              </a:highlight>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t/>
            </a:r>
            <a:endParaRPr b="1" sz="3700">
              <a:solidFill>
                <a:schemeClr val="dk1"/>
              </a:solidFill>
              <a:highlight>
                <a:srgbClr val="FFFF00"/>
              </a:highlight>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t/>
            </a:r>
            <a:endParaRPr b="1" sz="3700">
              <a:solidFill>
                <a:schemeClr val="dk1"/>
              </a:solidFill>
              <a:highlight>
                <a:srgbClr val="FFFF00"/>
              </a:highlight>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431eacb92094ce4e_349"/>
          <p:cNvSpPr txBox="1"/>
          <p:nvPr>
            <p:ph type="title"/>
          </p:nvPr>
        </p:nvSpPr>
        <p:spPr>
          <a:xfrm>
            <a:off x="1117600" y="953037"/>
            <a:ext cx="14020800" cy="1481100"/>
          </a:xfrm>
          <a:prstGeom prst="rect">
            <a:avLst/>
          </a:prstGeom>
          <a:noFill/>
          <a:ln>
            <a:noFill/>
          </a:ln>
        </p:spPr>
        <p:txBody>
          <a:bodyPr anchorCtr="0" anchor="ctr" bIns="60925" lIns="121900" spcFirstLastPara="1" rIns="121900" wrap="square" tIns="60925">
            <a:normAutofit/>
          </a:bodyPr>
          <a:lstStyle/>
          <a:p>
            <a:pPr indent="0" lvl="0" marL="0" rtl="0" algn="ctr">
              <a:spcBef>
                <a:spcPts val="0"/>
              </a:spcBef>
              <a:spcAft>
                <a:spcPts val="0"/>
              </a:spcAft>
              <a:buClr>
                <a:schemeClr val="dk1"/>
              </a:buClr>
              <a:buSzPts val="4400"/>
              <a:buFont typeface="Calibri"/>
              <a:buNone/>
            </a:pPr>
            <a:r>
              <a:t/>
            </a:r>
            <a:endParaRPr/>
          </a:p>
        </p:txBody>
      </p:sp>
      <p:sp>
        <p:nvSpPr>
          <p:cNvPr id="626" name="Google Shape;626;g431eacb92094ce4e_349"/>
          <p:cNvSpPr txBox="1"/>
          <p:nvPr>
            <p:ph idx="1" type="body"/>
          </p:nvPr>
        </p:nvSpPr>
        <p:spPr>
          <a:xfrm>
            <a:off x="1117600" y="2434167"/>
            <a:ext cx="14020800" cy="5801700"/>
          </a:xfrm>
          <a:prstGeom prst="rect">
            <a:avLst/>
          </a:prstGeom>
          <a:noFill/>
          <a:ln>
            <a:noFill/>
          </a:ln>
        </p:spPr>
        <p:txBody>
          <a:bodyPr anchorCtr="0" anchor="t" bIns="60925" lIns="121900" spcFirstLastPara="1" rIns="121900" wrap="square" tIns="60925">
            <a:normAutofit/>
          </a:bodyPr>
          <a:lstStyle/>
          <a:p>
            <a:pPr indent="-139700" lvl="0" marL="342900" rtl="0" algn="l">
              <a:spcBef>
                <a:spcPts val="0"/>
              </a:spcBef>
              <a:spcAft>
                <a:spcPts val="0"/>
              </a:spcAft>
              <a:buClr>
                <a:schemeClr val="dk1"/>
              </a:buClr>
              <a:buSzPts val="3200"/>
              <a:buNone/>
            </a:pPr>
            <a:r>
              <a:t/>
            </a:r>
            <a:endParaRPr/>
          </a:p>
        </p:txBody>
      </p:sp>
      <p:sp>
        <p:nvSpPr>
          <p:cNvPr id="627" name="Google Shape;627;g431eacb92094ce4e_349"/>
          <p:cNvSpPr txBox="1"/>
          <p:nvPr>
            <p:ph idx="12" type="sldNum"/>
          </p:nvPr>
        </p:nvSpPr>
        <p:spPr>
          <a:xfrm>
            <a:off x="11480800" y="8475133"/>
            <a:ext cx="3657600" cy="486900"/>
          </a:xfrm>
          <a:prstGeom prst="rect">
            <a:avLst/>
          </a:prstGeom>
          <a:noFill/>
          <a:ln>
            <a:noFill/>
          </a:ln>
        </p:spPr>
        <p:txBody>
          <a:bodyPr anchorCtr="0" anchor="ctr" bIns="60925" lIns="121900" spcFirstLastPara="1" rIns="121900" wrap="square" tIns="60925">
            <a:noAutofit/>
          </a:bodyPr>
          <a:lstStyle/>
          <a:p>
            <a:pPr indent="0" lvl="0" marL="0" rtl="0" algn="r">
              <a:spcBef>
                <a:spcPts val="0"/>
              </a:spcBef>
              <a:spcAft>
                <a:spcPts val="0"/>
              </a:spcAft>
              <a:buClr>
                <a:srgbClr val="000000"/>
              </a:buClr>
              <a:buFont typeface="Arial"/>
              <a:buNone/>
            </a:pPr>
            <a:fld id="{00000000-1234-1234-1234-123412341234}" type="slidenum">
              <a:rPr lang="da-DK"/>
              <a:t>‹#›</a:t>
            </a:fld>
            <a:endParaRPr/>
          </a:p>
        </p:txBody>
      </p:sp>
      <p:pic>
        <p:nvPicPr>
          <p:cNvPr descr="http://www.smartaarhus.dk/sites/default/files/styles/project_large/public/group/forside_-_dispositionsplan_750x500.jpg?itok=_GRwFWrP&amp;c=d1b848cb7e8b88919f31a46e87078394" id="628" name="Google Shape;628;g431eacb92094ce4e_349"/>
          <p:cNvPicPr preferRelativeResize="0"/>
          <p:nvPr/>
        </p:nvPicPr>
        <p:blipFill rotWithShape="1">
          <a:blip r:embed="rId3">
            <a:alphaModFix/>
          </a:blip>
          <a:srcRect b="0" l="0" r="0" t="0"/>
          <a:stretch/>
        </p:blipFill>
        <p:spPr>
          <a:xfrm>
            <a:off x="-80960" y="973667"/>
            <a:ext cx="12298359" cy="4648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431eacb92094ce4e_356"/>
          <p:cNvSpPr txBox="1"/>
          <p:nvPr>
            <p:ph idx="12" type="sldNum"/>
          </p:nvPr>
        </p:nvSpPr>
        <p:spPr>
          <a:xfrm>
            <a:off x="11480800" y="8475133"/>
            <a:ext cx="3657600" cy="486900"/>
          </a:xfrm>
          <a:prstGeom prst="rect">
            <a:avLst/>
          </a:prstGeom>
          <a:noFill/>
          <a:ln>
            <a:noFill/>
          </a:ln>
        </p:spPr>
        <p:txBody>
          <a:bodyPr anchorCtr="0" anchor="ctr" bIns="60925" lIns="121900" spcFirstLastPara="1" rIns="121900" wrap="square" tIns="60925">
            <a:noAutofit/>
          </a:bodyPr>
          <a:lstStyle/>
          <a:p>
            <a:pPr indent="0" lvl="0" marL="0" rtl="0" algn="r">
              <a:spcBef>
                <a:spcPts val="0"/>
              </a:spcBef>
              <a:spcAft>
                <a:spcPts val="0"/>
              </a:spcAft>
              <a:buClr>
                <a:srgbClr val="000000"/>
              </a:buClr>
              <a:buFont typeface="Arial"/>
              <a:buNone/>
            </a:pPr>
            <a:fld id="{00000000-1234-1234-1234-123412341234}" type="slidenum">
              <a:rPr lang="da-DK"/>
              <a:t>‹#›</a:t>
            </a:fld>
            <a:endParaRPr/>
          </a:p>
        </p:txBody>
      </p:sp>
      <p:pic>
        <p:nvPicPr>
          <p:cNvPr id="634" name="Google Shape;634;g431eacb92094ce4e_356"/>
          <p:cNvPicPr preferRelativeResize="0"/>
          <p:nvPr/>
        </p:nvPicPr>
        <p:blipFill rotWithShape="1">
          <a:blip r:embed="rId3">
            <a:alphaModFix/>
          </a:blip>
          <a:srcRect b="0" l="0" r="0" t="0"/>
          <a:stretch/>
        </p:blipFill>
        <p:spPr>
          <a:xfrm>
            <a:off x="0" y="-1519003"/>
            <a:ext cx="12223999" cy="9167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descr="A_Enggaard_CMYK" id="640" name="Google Shape;640;g431eacb92094ce4e_361"/>
          <p:cNvPicPr preferRelativeResize="0"/>
          <p:nvPr/>
        </p:nvPicPr>
        <p:blipFill rotWithShape="1">
          <a:blip r:embed="rId3">
            <a:alphaModFix/>
          </a:blip>
          <a:srcRect b="0" l="0" r="0" t="0"/>
          <a:stretch/>
        </p:blipFill>
        <p:spPr>
          <a:xfrm>
            <a:off x="869429" y="2057504"/>
            <a:ext cx="10621344" cy="1720592"/>
          </a:xfrm>
          <a:prstGeom prst="rect">
            <a:avLst/>
          </a:prstGeom>
          <a:noFill/>
          <a:ln>
            <a:noFill/>
          </a:ln>
        </p:spPr>
      </p:pic>
      <p:sp>
        <p:nvSpPr>
          <p:cNvPr id="641" name="Google Shape;641;g431eacb92094ce4e_361"/>
          <p:cNvSpPr txBox="1"/>
          <p:nvPr>
            <p:ph type="ctrTitle"/>
          </p:nvPr>
        </p:nvSpPr>
        <p:spPr>
          <a:xfrm>
            <a:off x="1349375" y="1496484"/>
            <a:ext cx="13557300" cy="2636100"/>
          </a:xfrm>
          <a:prstGeom prst="rect">
            <a:avLst/>
          </a:prstGeom>
          <a:noFill/>
          <a:ln>
            <a:noFill/>
          </a:ln>
        </p:spPr>
        <p:txBody>
          <a:bodyPr anchorCtr="0" anchor="b" bIns="60925" lIns="121900" spcFirstLastPara="1" rIns="121900" wrap="square" tIns="60925">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642" name="Google Shape;642;g431eacb92094ce4e_361"/>
          <p:cNvSpPr txBox="1"/>
          <p:nvPr/>
        </p:nvSpPr>
        <p:spPr>
          <a:xfrm>
            <a:off x="804735" y="4034752"/>
            <a:ext cx="11387100" cy="1647000"/>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da-DK" sz="5300">
                <a:solidFill>
                  <a:srgbClr val="000000"/>
                </a:solidFill>
                <a:latin typeface="Arial"/>
                <a:ea typeface="Arial"/>
                <a:cs typeface="Arial"/>
                <a:sym typeface="Arial"/>
              </a:rPr>
              <a:t>Spørgsmål ?</a:t>
            </a:r>
            <a:endParaRPr sz="1900"/>
          </a:p>
          <a:p>
            <a:pPr indent="0" lvl="0" marL="0" marR="0" rtl="0" algn="l">
              <a:spcBef>
                <a:spcPts val="0"/>
              </a:spcBef>
              <a:spcAft>
                <a:spcPts val="0"/>
              </a:spcAft>
              <a:buNone/>
            </a:pPr>
            <a:r>
              <a:rPr b="1" lang="da-DK" sz="2400">
                <a:solidFill>
                  <a:srgbClr val="000000"/>
                </a:solidFill>
                <a:latin typeface="Arial"/>
                <a:ea typeface="Arial"/>
                <a:cs typeface="Arial"/>
                <a:sym typeface="Arial"/>
              </a:rPr>
              <a:t> </a:t>
            </a:r>
            <a:endParaRPr sz="1900"/>
          </a:p>
          <a:p>
            <a:pPr indent="0" lvl="0" marL="0" marR="0" rtl="0" algn="l">
              <a:spcBef>
                <a:spcPts val="0"/>
              </a:spcBef>
              <a:spcAft>
                <a:spcPts val="0"/>
              </a:spcAft>
              <a:buNone/>
            </a:pPr>
            <a:r>
              <a:t/>
            </a:r>
            <a:endParaRPr b="1" sz="2400">
              <a:solidFill>
                <a:srgbClr val="000000"/>
              </a:solidFill>
              <a:latin typeface="Arial Narrow"/>
              <a:ea typeface="Arial Narrow"/>
              <a:cs typeface="Arial Narrow"/>
              <a:sym typeface="Arial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d80a06da9f_0_409"/>
          <p:cNvSpPr txBox="1"/>
          <p:nvPr>
            <p:ph idx="2" type="body"/>
          </p:nvPr>
        </p:nvSpPr>
        <p:spPr>
          <a:xfrm>
            <a:off x="838200" y="1122362"/>
            <a:ext cx="10515600" cy="1760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400"/>
              <a:buNone/>
            </a:pPr>
            <a:r>
              <a:t/>
            </a:r>
            <a:endParaRPr b="0" sz="4000">
              <a:latin typeface="Merriweather Light"/>
              <a:ea typeface="Merriweather Light"/>
              <a:cs typeface="Merriweather Light"/>
              <a:sym typeface="Merriweather Light"/>
            </a:endParaRPr>
          </a:p>
          <a:p>
            <a:pPr indent="0" lvl="0" marL="0" rtl="0" algn="l">
              <a:lnSpc>
                <a:spcPct val="100000"/>
              </a:lnSpc>
              <a:spcBef>
                <a:spcPts val="0"/>
              </a:spcBef>
              <a:spcAft>
                <a:spcPts val="0"/>
              </a:spcAft>
              <a:buClr>
                <a:schemeClr val="lt1"/>
              </a:buClr>
              <a:buSzPts val="4400"/>
              <a:buNone/>
            </a:pPr>
            <a:r>
              <a:rPr lang="da-DK" sz="4000"/>
              <a:t>Bystrategisk Udsyn</a:t>
            </a:r>
            <a:endParaRPr sz="4000"/>
          </a:p>
        </p:txBody>
      </p:sp>
      <p:pic>
        <p:nvPicPr>
          <p:cNvPr id="221" name="Google Shape;221;gd80a06da9f_0_409"/>
          <p:cNvPicPr preferRelativeResize="0"/>
          <p:nvPr/>
        </p:nvPicPr>
        <p:blipFill rotWithShape="1">
          <a:blip r:embed="rId3">
            <a:alphaModFix/>
          </a:blip>
          <a:srcRect b="0" l="0" r="0" t="0"/>
          <a:stretch/>
        </p:blipFill>
        <p:spPr>
          <a:xfrm>
            <a:off x="4711959" y="2809333"/>
            <a:ext cx="7480042" cy="5780032"/>
          </a:xfrm>
          <a:prstGeom prst="rect">
            <a:avLst/>
          </a:prstGeom>
          <a:noFill/>
          <a:ln>
            <a:noFill/>
          </a:ln>
        </p:spPr>
      </p:pic>
      <p:sp>
        <p:nvSpPr>
          <p:cNvPr id="222" name="Google Shape;222;gd80a06da9f_0_409"/>
          <p:cNvSpPr txBox="1"/>
          <p:nvPr/>
        </p:nvSpPr>
        <p:spPr>
          <a:xfrm>
            <a:off x="838199" y="2851100"/>
            <a:ext cx="10515600" cy="1760700"/>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Clr>
                <a:schemeClr val="lt1"/>
              </a:buClr>
              <a:buSzPts val="4400"/>
              <a:buFont typeface="Merriweather"/>
              <a:buNone/>
            </a:pPr>
            <a:r>
              <a:rPr b="1" lang="da-DK" sz="4000" u="none" cap="none" strike="noStrike">
                <a:solidFill>
                  <a:schemeClr val="lt1"/>
                </a:solidFill>
                <a:latin typeface="Merriweather"/>
                <a:ea typeface="Merriweather"/>
                <a:cs typeface="Merriweather"/>
                <a:sym typeface="Merriweather"/>
              </a:rPr>
              <a:t>Sammen om den </a:t>
            </a:r>
            <a:br>
              <a:rPr b="1" lang="da-DK" sz="4000" u="none" cap="none" strike="noStrike">
                <a:solidFill>
                  <a:schemeClr val="lt1"/>
                </a:solidFill>
                <a:latin typeface="Merriweather"/>
                <a:ea typeface="Merriweather"/>
                <a:cs typeface="Merriweather"/>
                <a:sym typeface="Merriweather"/>
              </a:rPr>
            </a:br>
            <a:r>
              <a:rPr b="1" lang="da-DK" sz="4000" u="none" cap="none" strike="noStrike">
                <a:solidFill>
                  <a:schemeClr val="lt1"/>
                </a:solidFill>
                <a:latin typeface="Merriweather"/>
                <a:ea typeface="Merriweather"/>
                <a:cs typeface="Merriweather"/>
                <a:sym typeface="Merriweather"/>
              </a:rPr>
              <a:t>blandede by</a:t>
            </a:r>
            <a:endParaRPr sz="1000"/>
          </a:p>
          <a:p>
            <a:pPr indent="0" lvl="0" marL="0" marR="0" rtl="0" algn="l">
              <a:lnSpc>
                <a:spcPct val="70000"/>
              </a:lnSpc>
              <a:spcBef>
                <a:spcPts val="1000"/>
              </a:spcBef>
              <a:spcAft>
                <a:spcPts val="0"/>
              </a:spcAft>
              <a:buClr>
                <a:schemeClr val="lt1"/>
              </a:buClr>
              <a:buSzPts val="4400"/>
              <a:buFont typeface="Merriweather"/>
              <a:buNone/>
            </a:pPr>
            <a:r>
              <a:t/>
            </a:r>
            <a:endParaRPr b="1" sz="4200" u="none" cap="none" strike="noStrike">
              <a:solidFill>
                <a:schemeClr val="lt1"/>
              </a:solidFill>
              <a:latin typeface="Merriweather"/>
              <a:ea typeface="Merriweather"/>
              <a:cs typeface="Merriweather"/>
              <a:sym typeface="Merriweather"/>
            </a:endParaRPr>
          </a:p>
        </p:txBody>
      </p:sp>
      <p:sp>
        <p:nvSpPr>
          <p:cNvPr id="223" name="Google Shape;223;gd80a06da9f_0_409"/>
          <p:cNvSpPr txBox="1"/>
          <p:nvPr/>
        </p:nvSpPr>
        <p:spPr>
          <a:xfrm>
            <a:off x="838200" y="579342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
        <p:nvSpPr>
          <p:cNvPr id="224" name="Google Shape;224;gd80a06da9f_0_409"/>
          <p:cNvSpPr txBox="1"/>
          <p:nvPr/>
        </p:nvSpPr>
        <p:spPr>
          <a:xfrm>
            <a:off x="9015800" y="3830925"/>
            <a:ext cx="2410200" cy="800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i="1" lang="da-DK" sz="1600">
                <a:solidFill>
                  <a:schemeClr val="lt1"/>
                </a:solidFill>
                <a:latin typeface="Merriweather"/>
                <a:ea typeface="Merriweather"/>
                <a:cs typeface="Merriweather"/>
                <a:sym typeface="Merriweather"/>
              </a:rPr>
              <a:t>“Vær med på slido.com med koden LBF”</a:t>
            </a:r>
            <a:endParaRPr i="1" sz="1600">
              <a:solidFill>
                <a:schemeClr val="lt1"/>
              </a:solidFill>
              <a:latin typeface="Merriweather"/>
              <a:ea typeface="Merriweather"/>
              <a:cs typeface="Merriweather"/>
              <a:sym typeface="Merriweathe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d80a06da9f_0_430"/>
          <p:cNvSpPr txBox="1"/>
          <p:nvPr>
            <p:ph idx="2" type="body"/>
          </p:nvPr>
        </p:nvSpPr>
        <p:spPr>
          <a:xfrm>
            <a:off x="838200" y="1122362"/>
            <a:ext cx="10515600" cy="1760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400"/>
              <a:buNone/>
            </a:pPr>
            <a:r>
              <a:t/>
            </a:r>
            <a:endParaRPr b="0" sz="4000">
              <a:latin typeface="Merriweather Light"/>
              <a:ea typeface="Merriweather Light"/>
              <a:cs typeface="Merriweather Light"/>
              <a:sym typeface="Merriweather Light"/>
            </a:endParaRPr>
          </a:p>
          <a:p>
            <a:pPr indent="0" lvl="0" marL="0" rtl="0" algn="l">
              <a:lnSpc>
                <a:spcPct val="100000"/>
              </a:lnSpc>
              <a:spcBef>
                <a:spcPts val="0"/>
              </a:spcBef>
              <a:spcAft>
                <a:spcPts val="0"/>
              </a:spcAft>
              <a:buClr>
                <a:schemeClr val="lt1"/>
              </a:buClr>
              <a:buSzPts val="4400"/>
              <a:buNone/>
            </a:pPr>
            <a:r>
              <a:rPr lang="da-DK" sz="4000"/>
              <a:t>Bystrategisk Udsyn</a:t>
            </a:r>
            <a:endParaRPr sz="4000"/>
          </a:p>
        </p:txBody>
      </p:sp>
      <p:pic>
        <p:nvPicPr>
          <p:cNvPr id="648" name="Google Shape;648;gd80a06da9f_0_430"/>
          <p:cNvPicPr preferRelativeResize="0"/>
          <p:nvPr/>
        </p:nvPicPr>
        <p:blipFill rotWithShape="1">
          <a:blip r:embed="rId3">
            <a:alphaModFix/>
          </a:blip>
          <a:srcRect b="0" l="0" r="0" t="0"/>
          <a:stretch/>
        </p:blipFill>
        <p:spPr>
          <a:xfrm>
            <a:off x="4711959" y="2809333"/>
            <a:ext cx="7480042" cy="5780032"/>
          </a:xfrm>
          <a:prstGeom prst="rect">
            <a:avLst/>
          </a:prstGeom>
          <a:noFill/>
          <a:ln>
            <a:noFill/>
          </a:ln>
        </p:spPr>
      </p:pic>
      <p:sp>
        <p:nvSpPr>
          <p:cNvPr id="649" name="Google Shape;649;gd80a06da9f_0_430"/>
          <p:cNvSpPr txBox="1"/>
          <p:nvPr/>
        </p:nvSpPr>
        <p:spPr>
          <a:xfrm>
            <a:off x="838199" y="2851100"/>
            <a:ext cx="10515600" cy="1760700"/>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Clr>
                <a:schemeClr val="lt1"/>
              </a:buClr>
              <a:buSzPts val="4400"/>
              <a:buFont typeface="Merriweather"/>
              <a:buNone/>
            </a:pPr>
            <a:r>
              <a:rPr b="1" lang="da-DK" sz="4000" u="none" cap="none" strike="noStrike">
                <a:solidFill>
                  <a:schemeClr val="lt1"/>
                </a:solidFill>
                <a:latin typeface="Merriweather"/>
                <a:ea typeface="Merriweather"/>
                <a:cs typeface="Merriweather"/>
                <a:sym typeface="Merriweather"/>
              </a:rPr>
              <a:t>Sammen om den </a:t>
            </a:r>
            <a:br>
              <a:rPr b="1" lang="da-DK" sz="4000" u="none" cap="none" strike="noStrike">
                <a:solidFill>
                  <a:schemeClr val="lt1"/>
                </a:solidFill>
                <a:latin typeface="Merriweather"/>
                <a:ea typeface="Merriweather"/>
                <a:cs typeface="Merriweather"/>
                <a:sym typeface="Merriweather"/>
              </a:rPr>
            </a:br>
            <a:r>
              <a:rPr b="1" lang="da-DK" sz="4000" u="none" cap="none" strike="noStrike">
                <a:solidFill>
                  <a:schemeClr val="lt1"/>
                </a:solidFill>
                <a:latin typeface="Merriweather"/>
                <a:ea typeface="Merriweather"/>
                <a:cs typeface="Merriweather"/>
                <a:sym typeface="Merriweather"/>
              </a:rPr>
              <a:t>blandede by</a:t>
            </a:r>
            <a:endParaRPr sz="1000"/>
          </a:p>
          <a:p>
            <a:pPr indent="0" lvl="0" marL="0" marR="0" rtl="0" algn="l">
              <a:lnSpc>
                <a:spcPct val="70000"/>
              </a:lnSpc>
              <a:spcBef>
                <a:spcPts val="1000"/>
              </a:spcBef>
              <a:spcAft>
                <a:spcPts val="0"/>
              </a:spcAft>
              <a:buClr>
                <a:schemeClr val="lt1"/>
              </a:buClr>
              <a:buSzPts val="4400"/>
              <a:buFont typeface="Merriweather"/>
              <a:buNone/>
            </a:pPr>
            <a:r>
              <a:t/>
            </a:r>
            <a:endParaRPr b="1" sz="4200" u="none" cap="none" strike="noStrike">
              <a:solidFill>
                <a:schemeClr val="lt1"/>
              </a:solidFill>
              <a:latin typeface="Merriweather"/>
              <a:ea typeface="Merriweather"/>
              <a:cs typeface="Merriweather"/>
              <a:sym typeface="Merriweather"/>
            </a:endParaRPr>
          </a:p>
        </p:txBody>
      </p:sp>
      <p:sp>
        <p:nvSpPr>
          <p:cNvPr id="650" name="Google Shape;650;gd80a06da9f_0_430"/>
          <p:cNvSpPr txBox="1"/>
          <p:nvPr/>
        </p:nvSpPr>
        <p:spPr>
          <a:xfrm>
            <a:off x="838200" y="579342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gdac33279aa_0_11"/>
          <p:cNvPicPr preferRelativeResize="0"/>
          <p:nvPr/>
        </p:nvPicPr>
        <p:blipFill rotWithShape="1">
          <a:blip r:embed="rId3">
            <a:alphaModFix/>
          </a:blip>
          <a:srcRect b="0" l="0" r="0" t="0"/>
          <a:stretch/>
        </p:blipFill>
        <p:spPr>
          <a:xfrm>
            <a:off x="-804333" y="0"/>
            <a:ext cx="9732962" cy="6858001"/>
          </a:xfrm>
          <a:prstGeom prst="rect">
            <a:avLst/>
          </a:prstGeom>
          <a:noFill/>
          <a:ln>
            <a:noFill/>
          </a:ln>
        </p:spPr>
      </p:pic>
      <p:sp>
        <p:nvSpPr>
          <p:cNvPr id="656" name="Google Shape;656;gdac33279aa_0_11"/>
          <p:cNvSpPr txBox="1"/>
          <p:nvPr>
            <p:ph type="title"/>
          </p:nvPr>
        </p:nvSpPr>
        <p:spPr>
          <a:xfrm>
            <a:off x="-655233" y="715562"/>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Arial"/>
              <a:buNone/>
            </a:pPr>
            <a:r>
              <a:rPr b="1" i="0" lang="da-DK" sz="4400" u="none">
                <a:solidFill>
                  <a:schemeClr val="dk1"/>
                </a:solidFill>
                <a:latin typeface="Arial"/>
                <a:ea typeface="Arial"/>
                <a:cs typeface="Arial"/>
                <a:sym typeface="Arial"/>
              </a:rPr>
              <a:t>BOLIGIDEALET </a:t>
            </a:r>
            <a:br>
              <a:rPr b="1" i="0" lang="da-DK" sz="4400" u="none">
                <a:solidFill>
                  <a:schemeClr val="dk1"/>
                </a:solidFill>
                <a:latin typeface="Arial"/>
                <a:ea typeface="Arial"/>
                <a:cs typeface="Arial"/>
                <a:sym typeface="Arial"/>
              </a:rPr>
            </a:br>
            <a:r>
              <a:rPr b="1" i="0" lang="da-DK" sz="4400" u="none">
                <a:solidFill>
                  <a:schemeClr val="dk1"/>
                </a:solidFill>
                <a:latin typeface="Arial"/>
                <a:ea typeface="Arial"/>
                <a:cs typeface="Arial"/>
                <a:sym typeface="Arial"/>
              </a:rPr>
              <a:t>I DEN BLANDEDE BY</a:t>
            </a:r>
            <a:br>
              <a:rPr b="0" i="0" lang="da-DK" sz="4400" u="none">
                <a:solidFill>
                  <a:schemeClr val="dk2"/>
                </a:solidFill>
                <a:latin typeface="Arial"/>
                <a:ea typeface="Arial"/>
                <a:cs typeface="Arial"/>
                <a:sym typeface="Arial"/>
              </a:rPr>
            </a:br>
            <a:br>
              <a:rPr b="0" i="0" lang="da-DK" sz="4400" u="none">
                <a:solidFill>
                  <a:schemeClr val="dk2"/>
                </a:solidFill>
                <a:latin typeface="Arial"/>
                <a:ea typeface="Arial"/>
                <a:cs typeface="Arial"/>
                <a:sym typeface="Arial"/>
              </a:rPr>
            </a:br>
            <a:endParaRPr/>
          </a:p>
        </p:txBody>
      </p:sp>
      <p:sp>
        <p:nvSpPr>
          <p:cNvPr id="657" name="Google Shape;657;gdac33279aa_0_11"/>
          <p:cNvSpPr txBox="1"/>
          <p:nvPr/>
        </p:nvSpPr>
        <p:spPr>
          <a:xfrm>
            <a:off x="9264649" y="5013325"/>
            <a:ext cx="2760000" cy="9234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800"/>
              <a:buFont typeface="Arial"/>
              <a:buNone/>
            </a:pPr>
            <a:r>
              <a:rPr b="0" i="0" lang="da-DK" sz="1800" u="none" cap="none" strike="noStrike">
                <a:solidFill>
                  <a:schemeClr val="dk1"/>
                </a:solidFill>
                <a:latin typeface="Arial"/>
                <a:ea typeface="Arial"/>
                <a:cs typeface="Arial"/>
                <a:sym typeface="Arial"/>
              </a:rPr>
              <a:t>Mette Mechlenborg </a:t>
            </a:r>
            <a:endParaRPr/>
          </a:p>
          <a:p>
            <a:pPr indent="0" lvl="0" marL="0" marR="0" rtl="0" algn="r">
              <a:lnSpc>
                <a:spcPct val="100000"/>
              </a:lnSpc>
              <a:spcBef>
                <a:spcPts val="0"/>
              </a:spcBef>
              <a:spcAft>
                <a:spcPts val="0"/>
              </a:spcAft>
              <a:buClr>
                <a:schemeClr val="dk1"/>
              </a:buClr>
              <a:buSzPts val="1800"/>
              <a:buFont typeface="Arial"/>
              <a:buNone/>
            </a:pPr>
            <a:r>
              <a:rPr b="0" i="0" lang="da-DK" sz="1800" u="none" cap="none" strike="noStrike">
                <a:solidFill>
                  <a:schemeClr val="dk1"/>
                </a:solidFill>
                <a:latin typeface="Arial"/>
                <a:ea typeface="Arial"/>
                <a:cs typeface="Arial"/>
                <a:sym typeface="Arial"/>
              </a:rPr>
              <a:t>Seniorforsker</a:t>
            </a:r>
            <a:endParaRPr/>
          </a:p>
          <a:p>
            <a:pPr indent="0" lvl="0" marL="0" marR="0" rtl="0" algn="r">
              <a:lnSpc>
                <a:spcPct val="100000"/>
              </a:lnSpc>
              <a:spcBef>
                <a:spcPts val="0"/>
              </a:spcBef>
              <a:spcAft>
                <a:spcPts val="0"/>
              </a:spcAft>
              <a:buClr>
                <a:schemeClr val="dk1"/>
              </a:buClr>
              <a:buSzPts val="1800"/>
              <a:buFont typeface="Arial"/>
              <a:buNone/>
            </a:pPr>
            <a:r>
              <a:rPr b="0" i="0" lang="da-DK" sz="1800" u="none" cap="none" strike="noStrike">
                <a:solidFill>
                  <a:schemeClr val="dk1"/>
                </a:solidFill>
                <a:latin typeface="Arial"/>
                <a:ea typeface="Arial"/>
                <a:cs typeface="Arial"/>
                <a:sym typeface="Arial"/>
              </a:rPr>
              <a:t>BUILD, AAU</a:t>
            </a:r>
            <a:endParaRPr/>
          </a:p>
        </p:txBody>
      </p:sp>
      <p:pic>
        <p:nvPicPr>
          <p:cNvPr id="658" name="Google Shape;658;gdac33279aa_0_11"/>
          <p:cNvPicPr preferRelativeResize="0"/>
          <p:nvPr/>
        </p:nvPicPr>
        <p:blipFill rotWithShape="1">
          <a:blip r:embed="rId4">
            <a:alphaModFix/>
          </a:blip>
          <a:srcRect b="0" l="6837" r="6828" t="0"/>
          <a:stretch/>
        </p:blipFill>
        <p:spPr>
          <a:xfrm>
            <a:off x="9264650" y="2424625"/>
            <a:ext cx="2517424" cy="2900925"/>
          </a:xfrm>
          <a:prstGeom prst="rect">
            <a:avLst/>
          </a:prstGeom>
          <a:noFill/>
          <a:ln>
            <a:noFill/>
          </a:ln>
        </p:spPr>
      </p:pic>
      <p:sp>
        <p:nvSpPr>
          <p:cNvPr id="659" name="Google Shape;659;gdac33279aa_0_11"/>
          <p:cNvSpPr txBox="1"/>
          <p:nvPr/>
        </p:nvSpPr>
        <p:spPr>
          <a:xfrm>
            <a:off x="9264650" y="5461800"/>
            <a:ext cx="26439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da-DK" sz="1200">
                <a:solidFill>
                  <a:schemeClr val="lt1"/>
                </a:solidFill>
                <a:latin typeface="Merriweather"/>
                <a:ea typeface="Merriweather"/>
                <a:cs typeface="Merriweather"/>
                <a:sym typeface="Merriweather"/>
              </a:rPr>
              <a:t>Mette Mechlenborg, seniorforsker, BUILD Aalborg Universitet</a:t>
            </a:r>
            <a:endParaRPr>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dac33279aa_0_17"/>
          <p:cNvSpPr txBox="1"/>
          <p:nvPr/>
        </p:nvSpPr>
        <p:spPr>
          <a:xfrm>
            <a:off x="-245533" y="0"/>
            <a:ext cx="12678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cap="none" strike="noStrike">
                <a:solidFill>
                  <a:srgbClr val="C00000"/>
                </a:solidFill>
                <a:latin typeface="Arial"/>
                <a:ea typeface="Arial"/>
                <a:cs typeface="Arial"/>
                <a:sym typeface="Arial"/>
              </a:rPr>
              <a:t>_________________________________________________________________________</a:t>
            </a:r>
            <a:endParaRPr/>
          </a:p>
        </p:txBody>
      </p:sp>
      <p:sp>
        <p:nvSpPr>
          <p:cNvPr id="666" name="Google Shape;666;gdac33279aa_0_17"/>
          <p:cNvSpPr txBox="1"/>
          <p:nvPr/>
        </p:nvSpPr>
        <p:spPr>
          <a:xfrm>
            <a:off x="912283" y="1001712"/>
            <a:ext cx="9791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da-DK" sz="2400" u="none" cap="none" strike="noStrike">
                <a:solidFill>
                  <a:schemeClr val="dk1"/>
                </a:solidFill>
                <a:latin typeface="Arial"/>
                <a:ea typeface="Arial"/>
                <a:cs typeface="Arial"/>
                <a:sym typeface="Arial"/>
              </a:rPr>
              <a:t>Hus med have er ikke kun en bolig, men om et samfundsideal</a:t>
            </a:r>
            <a:endParaRPr/>
          </a:p>
        </p:txBody>
      </p:sp>
      <p:sp>
        <p:nvSpPr>
          <p:cNvPr id="667" name="Google Shape;667;gdac33279aa_0_17"/>
          <p:cNvSpPr txBox="1"/>
          <p:nvPr/>
        </p:nvSpPr>
        <p:spPr>
          <a:xfrm>
            <a:off x="897467" y="2057400"/>
            <a:ext cx="5759700" cy="237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rPr b="0" i="0" lang="da-DK" sz="2000" u="none" cap="none" strike="noStrike">
                <a:solidFill>
                  <a:schemeClr val="dk1"/>
                </a:solidFill>
                <a:latin typeface="Arial"/>
                <a:ea typeface="Arial"/>
                <a:cs typeface="Arial"/>
                <a:sym typeface="Arial"/>
              </a:rPr>
              <a:t>..nemlig idealet om at være ”herre i eget hus”.</a:t>
            </a:r>
            <a:endParaRPr/>
          </a:p>
          <a:p>
            <a:pPr indent="0" lvl="0" marL="0" marR="0" rtl="0" algn="l">
              <a:lnSpc>
                <a:spcPct val="100000"/>
              </a:lnSpc>
              <a:spcBef>
                <a:spcPts val="32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114300" lvl="0" marL="0" marR="0" rtl="0" algn="l">
              <a:lnSpc>
                <a:spcPct val="100000"/>
              </a:lnSpc>
              <a:spcBef>
                <a:spcPts val="360"/>
              </a:spcBef>
              <a:spcAft>
                <a:spcPts val="0"/>
              </a:spcAft>
              <a:buClr>
                <a:schemeClr val="dk1"/>
              </a:buClr>
              <a:buSzPts val="1800"/>
              <a:buFont typeface="Arial"/>
              <a:buChar char="•"/>
            </a:pPr>
            <a:r>
              <a:rPr b="0" i="0" lang="da-DK" sz="1800" u="none" cap="none" strike="noStrike">
                <a:solidFill>
                  <a:schemeClr val="dk1"/>
                </a:solidFill>
                <a:latin typeface="Arial"/>
                <a:ea typeface="Arial"/>
                <a:cs typeface="Arial"/>
                <a:sym typeface="Arial"/>
              </a:rPr>
              <a:t> Der er 1,2 mio. enfamiliehuse i DK, halvdelen bygget mellem 1960-1980</a:t>
            </a:r>
            <a:endParaRPr/>
          </a:p>
          <a:p>
            <a:pPr indent="-114300" lvl="0" marL="0" marR="0" rtl="0" algn="l">
              <a:lnSpc>
                <a:spcPct val="100000"/>
              </a:lnSpc>
              <a:spcBef>
                <a:spcPts val="360"/>
              </a:spcBef>
              <a:spcAft>
                <a:spcPts val="0"/>
              </a:spcAft>
              <a:buClr>
                <a:schemeClr val="dk1"/>
              </a:buClr>
              <a:buSzPts val="1800"/>
              <a:buFont typeface="Arial"/>
              <a:buChar char="•"/>
            </a:pPr>
            <a:r>
              <a:rPr b="0" i="0" lang="da-DK" sz="1800" u="none" cap="none" strike="noStrike">
                <a:solidFill>
                  <a:schemeClr val="dk1"/>
                </a:solidFill>
                <a:latin typeface="Arial"/>
                <a:ea typeface="Arial"/>
                <a:cs typeface="Arial"/>
                <a:sym typeface="Arial"/>
              </a:rPr>
              <a:t> Mere end halvdelen af alle danskere (56%) bor i et hus med have</a:t>
            </a:r>
            <a:endParaRPr/>
          </a:p>
          <a:p>
            <a:pPr indent="-114300" lvl="0" marL="0" marR="0" rtl="0" algn="l">
              <a:lnSpc>
                <a:spcPct val="100000"/>
              </a:lnSpc>
              <a:spcBef>
                <a:spcPts val="360"/>
              </a:spcBef>
              <a:spcAft>
                <a:spcPts val="0"/>
              </a:spcAft>
              <a:buClr>
                <a:schemeClr val="dk1"/>
              </a:buClr>
              <a:buSzPts val="1800"/>
              <a:buFont typeface="Arial"/>
              <a:buChar char="•"/>
            </a:pPr>
            <a:r>
              <a:rPr b="0" i="0" lang="da-DK" sz="1800" u="none" cap="none" strike="noStrike">
                <a:solidFill>
                  <a:schemeClr val="dk1"/>
                </a:solidFill>
                <a:latin typeface="Arial"/>
                <a:ea typeface="Arial"/>
                <a:cs typeface="Arial"/>
                <a:sym typeface="Arial"/>
              </a:rPr>
              <a:t>2/3 af alle danskere og 90 % af børnefamilier drømmer om at eje et hus med have </a:t>
            </a:r>
            <a:endParaRPr/>
          </a:p>
          <a:p>
            <a:pPr indent="-114300" lvl="0" marL="0" marR="0" rtl="0" algn="l">
              <a:lnSpc>
                <a:spcPct val="100000"/>
              </a:lnSpc>
              <a:spcBef>
                <a:spcPts val="360"/>
              </a:spcBef>
              <a:spcAft>
                <a:spcPts val="0"/>
              </a:spcAft>
              <a:buClr>
                <a:schemeClr val="dk1"/>
              </a:buClr>
              <a:buSzPts val="1800"/>
              <a:buFont typeface="Arial"/>
              <a:buChar char="•"/>
            </a:pPr>
            <a:r>
              <a:rPr b="0" i="0" lang="da-DK" sz="1800" u="none" cap="none" strike="noStrike">
                <a:solidFill>
                  <a:schemeClr val="dk1"/>
                </a:solidFill>
                <a:latin typeface="Arial"/>
                <a:ea typeface="Arial"/>
                <a:cs typeface="Arial"/>
                <a:sym typeface="Arial"/>
              </a:rPr>
              <a:t> I gennemsnit bor vi 21 år i vores private hus, kun 7 år i vores ejerlejlighed</a:t>
            </a:r>
            <a:endParaRPr/>
          </a:p>
          <a:p>
            <a:pPr indent="-114300" lvl="0" marL="0" marR="0" rtl="0" algn="l">
              <a:lnSpc>
                <a:spcPct val="100000"/>
              </a:lnSpc>
              <a:spcBef>
                <a:spcPts val="360"/>
              </a:spcBef>
              <a:spcAft>
                <a:spcPts val="0"/>
              </a:spcAft>
              <a:buClr>
                <a:schemeClr val="dk1"/>
              </a:buClr>
              <a:buSzPts val="1800"/>
              <a:buFont typeface="Arial"/>
              <a:buChar char="•"/>
            </a:pPr>
            <a:r>
              <a:rPr b="0" i="0" lang="da-DK" sz="1800" u="none" cap="none" strike="noStrike">
                <a:solidFill>
                  <a:schemeClr val="dk1"/>
                </a:solidFill>
                <a:latin typeface="Arial"/>
                <a:ea typeface="Arial"/>
                <a:cs typeface="Arial"/>
                <a:sym typeface="Arial"/>
              </a:rPr>
              <a:t> Danskerne er mere knyttet til deres mursten end til deres ægtefælle</a:t>
            </a:r>
            <a:endParaRPr/>
          </a:p>
          <a:p>
            <a:pPr indent="0" lvl="0" marL="0" marR="0" rtl="0" algn="l">
              <a:lnSpc>
                <a:spcPct val="100000"/>
              </a:lnSpc>
              <a:spcBef>
                <a:spcPts val="32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a:solidFill>
                <a:schemeClr val="dk1"/>
              </a:solidFill>
              <a:latin typeface="Arial"/>
              <a:ea typeface="Arial"/>
              <a:cs typeface="Arial"/>
              <a:sym typeface="Arial"/>
            </a:endParaRPr>
          </a:p>
        </p:txBody>
      </p:sp>
      <p:sp>
        <p:nvSpPr>
          <p:cNvPr id="668" name="Google Shape;668;gdac33279aa_0_17"/>
          <p:cNvSpPr txBox="1"/>
          <p:nvPr/>
        </p:nvSpPr>
        <p:spPr>
          <a:xfrm>
            <a:off x="239183" y="0"/>
            <a:ext cx="6710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Boligidealet i den blandede by</a:t>
            </a:r>
            <a:endParaRPr/>
          </a:p>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Mette Mechlenborg, BUILD, Aalborg Universitet</a:t>
            </a:r>
            <a:endParaRPr/>
          </a:p>
          <a:p>
            <a:pPr indent="0" lvl="0" marL="0" marR="0" rtl="0" algn="l">
              <a:lnSpc>
                <a:spcPct val="100000"/>
              </a:lnSpc>
              <a:spcBef>
                <a:spcPts val="0"/>
              </a:spcBef>
              <a:spcAft>
                <a:spcPts val="0"/>
              </a:spcAft>
              <a:buNone/>
            </a:pPr>
            <a:r>
              <a:t/>
            </a:r>
            <a:endParaRPr b="0" i="0" sz="1800" u="none">
              <a:solidFill>
                <a:srgbClr val="C00000"/>
              </a:solidFill>
              <a:latin typeface="Arial"/>
              <a:ea typeface="Arial"/>
              <a:cs typeface="Arial"/>
              <a:sym typeface="Arial"/>
            </a:endParaRPr>
          </a:p>
        </p:txBody>
      </p:sp>
      <p:sp>
        <p:nvSpPr>
          <p:cNvPr id="669" name="Google Shape;669;gdac33279aa_0_17"/>
          <p:cNvSpPr/>
          <p:nvPr/>
        </p:nvSpPr>
        <p:spPr>
          <a:xfrm>
            <a:off x="6769100" y="2205037"/>
            <a:ext cx="4896000" cy="3819600"/>
          </a:xfrm>
          <a:prstGeom prst="flowChartMagneticTap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959"/>
              </a:buClr>
              <a:buSzPts val="1600"/>
              <a:buFont typeface="Arial"/>
              <a:buNone/>
            </a:pPr>
            <a:r>
              <a:rPr b="0" i="0" lang="da-DK" sz="1600" u="none">
                <a:solidFill>
                  <a:srgbClr val="595959"/>
                </a:solidFill>
                <a:latin typeface="Arial"/>
                <a:ea typeface="Arial"/>
                <a:cs typeface="Arial"/>
                <a:sym typeface="Arial"/>
              </a:rPr>
              <a:t>”Det er en mærkelig fornemmelse at </a:t>
            </a:r>
            <a:r>
              <a:rPr b="0" i="1" lang="da-DK" sz="1600" u="none">
                <a:solidFill>
                  <a:srgbClr val="595959"/>
                </a:solidFill>
                <a:latin typeface="Arial"/>
                <a:ea typeface="Arial"/>
                <a:cs typeface="Arial"/>
                <a:sym typeface="Arial"/>
              </a:rPr>
              <a:t>eje </a:t>
            </a:r>
            <a:r>
              <a:rPr b="0" i="0" lang="da-DK" sz="1600" u="none">
                <a:solidFill>
                  <a:srgbClr val="595959"/>
                </a:solidFill>
                <a:latin typeface="Arial"/>
                <a:ea typeface="Arial"/>
                <a:cs typeface="Arial"/>
                <a:sym typeface="Arial"/>
              </a:rPr>
              <a:t>jord, forklarede Bo. Hvor dybt nede </a:t>
            </a:r>
            <a:r>
              <a:rPr b="0" i="1" lang="da-DK" sz="1600" u="none">
                <a:solidFill>
                  <a:srgbClr val="595959"/>
                </a:solidFill>
                <a:latin typeface="Arial"/>
                <a:ea typeface="Arial"/>
                <a:cs typeface="Arial"/>
                <a:sym typeface="Arial"/>
              </a:rPr>
              <a:t>ejer</a:t>
            </a:r>
            <a:r>
              <a:rPr b="0" i="0" lang="da-DK" sz="1600" u="none">
                <a:solidFill>
                  <a:srgbClr val="595959"/>
                </a:solidFill>
                <a:latin typeface="Arial"/>
                <a:ea typeface="Arial"/>
                <a:cs typeface="Arial"/>
                <a:sym typeface="Arial"/>
              </a:rPr>
              <a:t> jeg den? </a:t>
            </a:r>
            <a:endParaRPr/>
          </a:p>
          <a:p>
            <a:pPr indent="0" lvl="0" marL="0" marR="0" rtl="0" algn="l">
              <a:lnSpc>
                <a:spcPct val="100000"/>
              </a:lnSpc>
              <a:spcBef>
                <a:spcPts val="0"/>
              </a:spcBef>
              <a:spcAft>
                <a:spcPts val="0"/>
              </a:spcAft>
              <a:buClr>
                <a:srgbClr val="595959"/>
              </a:buClr>
              <a:buSzPts val="1600"/>
              <a:buFont typeface="Arial"/>
              <a:buNone/>
            </a:pPr>
            <a:r>
              <a:rPr b="0" i="0" lang="da-DK" sz="1600" u="none">
                <a:solidFill>
                  <a:srgbClr val="595959"/>
                </a:solidFill>
                <a:latin typeface="Arial"/>
                <a:ea typeface="Arial"/>
                <a:cs typeface="Arial"/>
                <a:sym typeface="Arial"/>
              </a:rPr>
              <a:t>..I øjeblikket planter alle nye mennesker herude hække. Det ender vel også med at jeg gør..</a:t>
            </a:r>
            <a:endParaRPr/>
          </a:p>
          <a:p>
            <a:pPr indent="0" lvl="0" marL="0" marR="0" rtl="0" algn="l">
              <a:lnSpc>
                <a:spcPct val="100000"/>
              </a:lnSpc>
              <a:spcBef>
                <a:spcPts val="0"/>
              </a:spcBef>
              <a:spcAft>
                <a:spcPts val="0"/>
              </a:spcAft>
              <a:buClr>
                <a:schemeClr val="dk1"/>
              </a:buClr>
              <a:buSzPts val="1400"/>
              <a:buFont typeface="Arial"/>
              <a:buNone/>
            </a:pPr>
            <a:r>
              <a:t/>
            </a:r>
            <a:endParaRPr b="0" i="0" sz="1400" u="non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400"/>
              <a:buFont typeface="Arial"/>
              <a:buNone/>
            </a:pPr>
            <a:r>
              <a:rPr b="0" i="0" lang="da-DK" sz="1400" u="none">
                <a:solidFill>
                  <a:srgbClr val="595959"/>
                </a:solidFill>
                <a:latin typeface="Arial"/>
                <a:ea typeface="Arial"/>
                <a:cs typeface="Arial"/>
                <a:sym typeface="Arial"/>
              </a:rPr>
              <a:t>Anders Bodelsen: De Gode Tider, 1977</a:t>
            </a:r>
            <a:endParaRPr/>
          </a:p>
        </p:txBody>
      </p:sp>
      <p:pic>
        <p:nvPicPr>
          <p:cNvPr id="670" name="Google Shape;670;gdac33279aa_0_17"/>
          <p:cNvPicPr preferRelativeResize="0"/>
          <p:nvPr/>
        </p:nvPicPr>
        <p:blipFill rotWithShape="1">
          <a:blip r:embed="rId3">
            <a:alphaModFix/>
          </a:blip>
          <a:srcRect b="0" l="0" r="0" t="0"/>
          <a:stretch/>
        </p:blipFill>
        <p:spPr>
          <a:xfrm>
            <a:off x="10767482" y="6165850"/>
            <a:ext cx="882650" cy="5683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dac33279aa_0_27"/>
          <p:cNvSpPr txBox="1"/>
          <p:nvPr/>
        </p:nvSpPr>
        <p:spPr>
          <a:xfrm>
            <a:off x="-245533" y="0"/>
            <a:ext cx="12678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_________________________________________________________________________</a:t>
            </a:r>
            <a:endParaRPr/>
          </a:p>
        </p:txBody>
      </p:sp>
      <p:sp>
        <p:nvSpPr>
          <p:cNvPr id="677" name="Google Shape;677;gdac33279aa_0_27"/>
          <p:cNvSpPr txBox="1"/>
          <p:nvPr/>
        </p:nvSpPr>
        <p:spPr>
          <a:xfrm>
            <a:off x="912283" y="1001712"/>
            <a:ext cx="9429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da-DK" sz="2400" u="none">
                <a:solidFill>
                  <a:schemeClr val="dk1"/>
                </a:solidFill>
                <a:latin typeface="Arial"/>
                <a:ea typeface="Arial"/>
                <a:cs typeface="Arial"/>
                <a:sym typeface="Arial"/>
              </a:rPr>
              <a:t>Den blandende by er del af et paradigmeskifte, </a:t>
            </a:r>
            <a:endParaRPr/>
          </a:p>
          <a:p>
            <a:pPr indent="0" lvl="0" marL="0" marR="0" rtl="0" algn="l">
              <a:lnSpc>
                <a:spcPct val="100000"/>
              </a:lnSpc>
              <a:spcBef>
                <a:spcPts val="0"/>
              </a:spcBef>
              <a:spcAft>
                <a:spcPts val="0"/>
              </a:spcAft>
              <a:buClr>
                <a:schemeClr val="dk1"/>
              </a:buClr>
              <a:buSzPts val="2400"/>
              <a:buFont typeface="Arial"/>
              <a:buNone/>
            </a:pPr>
            <a:r>
              <a:rPr b="1" i="0" lang="da-DK" sz="2400" u="none">
                <a:solidFill>
                  <a:schemeClr val="dk1"/>
                </a:solidFill>
                <a:latin typeface="Arial"/>
                <a:ea typeface="Arial"/>
                <a:cs typeface="Arial"/>
                <a:sym typeface="Arial"/>
              </a:rPr>
              <a:t>hvor også </a:t>
            </a:r>
            <a:r>
              <a:rPr b="1" i="1" lang="da-DK" sz="2400" u="none">
                <a:solidFill>
                  <a:schemeClr val="dk1"/>
                </a:solidFill>
                <a:latin typeface="Arial"/>
                <a:ea typeface="Arial"/>
                <a:cs typeface="Arial"/>
                <a:sym typeface="Arial"/>
              </a:rPr>
              <a:t>boligen</a:t>
            </a:r>
            <a:r>
              <a:rPr b="1" i="0" lang="da-DK" sz="2400" u="none">
                <a:solidFill>
                  <a:schemeClr val="dk1"/>
                </a:solidFill>
                <a:latin typeface="Arial"/>
                <a:ea typeface="Arial"/>
                <a:cs typeface="Arial"/>
                <a:sym typeface="Arial"/>
              </a:rPr>
              <a:t> spiller en rolle, fordi:</a:t>
            </a:r>
            <a:endParaRPr/>
          </a:p>
        </p:txBody>
      </p:sp>
      <p:sp>
        <p:nvSpPr>
          <p:cNvPr id="678" name="Google Shape;678;gdac33279aa_0_27"/>
          <p:cNvSpPr txBox="1"/>
          <p:nvPr/>
        </p:nvSpPr>
        <p:spPr>
          <a:xfrm>
            <a:off x="239183" y="0"/>
            <a:ext cx="6710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Boligidealet i den blandede by</a:t>
            </a:r>
            <a:endParaRPr/>
          </a:p>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Mette Mechlenborg, BUILD, Aalborg Universitet</a:t>
            </a:r>
            <a:endParaRPr/>
          </a:p>
          <a:p>
            <a:pPr indent="0" lvl="0" marL="0" marR="0" rtl="0" algn="l">
              <a:lnSpc>
                <a:spcPct val="100000"/>
              </a:lnSpc>
              <a:spcBef>
                <a:spcPts val="0"/>
              </a:spcBef>
              <a:spcAft>
                <a:spcPts val="0"/>
              </a:spcAft>
              <a:buNone/>
            </a:pPr>
            <a:r>
              <a:t/>
            </a:r>
            <a:endParaRPr b="0" i="0" sz="1800" u="none">
              <a:solidFill>
                <a:srgbClr val="C00000"/>
              </a:solidFill>
              <a:latin typeface="Arial"/>
              <a:ea typeface="Arial"/>
              <a:cs typeface="Arial"/>
              <a:sym typeface="Arial"/>
            </a:endParaRPr>
          </a:p>
        </p:txBody>
      </p:sp>
      <p:sp>
        <p:nvSpPr>
          <p:cNvPr id="679" name="Google Shape;679;gdac33279aa_0_27"/>
          <p:cNvSpPr txBox="1"/>
          <p:nvPr/>
        </p:nvSpPr>
        <p:spPr>
          <a:xfrm>
            <a:off x="948267" y="2060575"/>
            <a:ext cx="5147700" cy="400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da-DK" sz="1800" u="none">
                <a:solidFill>
                  <a:schemeClr val="dk1"/>
                </a:solidFill>
                <a:latin typeface="Arial"/>
                <a:ea typeface="Arial"/>
                <a:cs typeface="Arial"/>
                <a:sym typeface="Arial"/>
              </a:rPr>
              <a:t>1. Kernefamilien er ikke (længere) den mindste sociale enhed, og familielivet ændrer sig over tid – nogle gange fra uge til uge. </a:t>
            </a:r>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da-DK" sz="1800" u="none">
                <a:solidFill>
                  <a:schemeClr val="dk1"/>
                </a:solidFill>
                <a:latin typeface="Arial"/>
                <a:ea typeface="Arial"/>
                <a:cs typeface="Arial"/>
                <a:sym typeface="Arial"/>
              </a:rPr>
              <a:t>Nye beboer- og familietyper kræver </a:t>
            </a:r>
            <a:r>
              <a:rPr b="1" i="0" lang="da-DK" sz="1800" u="none">
                <a:solidFill>
                  <a:schemeClr val="dk1"/>
                </a:solidFill>
                <a:latin typeface="Arial"/>
                <a:ea typeface="Arial"/>
                <a:cs typeface="Arial"/>
                <a:sym typeface="Arial"/>
              </a:rPr>
              <a:t>nye boligformer og en større lokal boligvariation</a:t>
            </a:r>
            <a:r>
              <a:rPr b="0" i="0" lang="da-DK" sz="1800" u="none">
                <a:solidFill>
                  <a:schemeClr val="dk1"/>
                </a:solidFill>
                <a:latin typeface="Arial"/>
                <a:ea typeface="Arial"/>
                <a:cs typeface="Arial"/>
                <a:sym typeface="Arial"/>
              </a:rPr>
              <a:t>.</a:t>
            </a:r>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1" lang="da-DK" sz="1800" u="none">
                <a:solidFill>
                  <a:schemeClr val="dk1"/>
                </a:solidFill>
                <a:latin typeface="Arial"/>
                <a:ea typeface="Arial"/>
                <a:cs typeface="Arial"/>
                <a:sym typeface="Arial"/>
              </a:rPr>
              <a:t>Målgrupper og boligformer</a:t>
            </a:r>
            <a:endParaRPr b="0" i="1" sz="32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240"/>
              </a:spcBef>
              <a:spcAft>
                <a:spcPts val="0"/>
              </a:spcAft>
              <a:buClr>
                <a:schemeClr val="dk1"/>
              </a:buClr>
              <a:buSzPts val="1200"/>
              <a:buFont typeface="Arial"/>
              <a:buNone/>
            </a:pPr>
            <a:r>
              <a:rPr b="0" i="0" lang="da-DK" sz="1200" u="none">
                <a:solidFill>
                  <a:schemeClr val="dk1"/>
                </a:solidFill>
                <a:latin typeface="Arial"/>
                <a:ea typeface="Arial"/>
                <a:cs typeface="Arial"/>
                <a:sym typeface="Arial"/>
              </a:rPr>
              <a:t>Parcelhusatlas, BUILD</a:t>
            </a:r>
            <a:endParaRPr/>
          </a:p>
        </p:txBody>
      </p:sp>
      <p:pic>
        <p:nvPicPr>
          <p:cNvPr id="680" name="Google Shape;680;gdac33279aa_0_27"/>
          <p:cNvPicPr preferRelativeResize="0"/>
          <p:nvPr/>
        </p:nvPicPr>
        <p:blipFill rotWithShape="1">
          <a:blip r:embed="rId3">
            <a:alphaModFix/>
          </a:blip>
          <a:srcRect b="0" l="0" r="0" t="0"/>
          <a:stretch/>
        </p:blipFill>
        <p:spPr>
          <a:xfrm>
            <a:off x="10767482" y="6165850"/>
            <a:ext cx="882650" cy="568325"/>
          </a:xfrm>
          <a:prstGeom prst="rect">
            <a:avLst/>
          </a:prstGeom>
          <a:noFill/>
          <a:ln>
            <a:noFill/>
          </a:ln>
        </p:spPr>
      </p:pic>
      <p:pic>
        <p:nvPicPr>
          <p:cNvPr id="681" name="Google Shape;681;gdac33279aa_0_27"/>
          <p:cNvPicPr preferRelativeResize="0"/>
          <p:nvPr/>
        </p:nvPicPr>
        <p:blipFill rotWithShape="1">
          <a:blip r:embed="rId4">
            <a:alphaModFix/>
          </a:blip>
          <a:srcRect b="0" l="24422" r="29400" t="0"/>
          <a:stretch/>
        </p:blipFill>
        <p:spPr>
          <a:xfrm>
            <a:off x="6134100" y="2043112"/>
            <a:ext cx="6144683" cy="5057775"/>
          </a:xfrm>
          <a:prstGeom prst="rect">
            <a:avLst/>
          </a:prstGeom>
          <a:noFill/>
          <a:ln>
            <a:noFill/>
          </a:ln>
        </p:spPr>
      </p:pic>
      <p:pic>
        <p:nvPicPr>
          <p:cNvPr id="682" name="Google Shape;682;gdac33279aa_0_27"/>
          <p:cNvPicPr preferRelativeResize="0"/>
          <p:nvPr/>
        </p:nvPicPr>
        <p:blipFill rotWithShape="1">
          <a:blip r:embed="rId5">
            <a:alphaModFix/>
          </a:blip>
          <a:srcRect b="0" l="0" r="0" t="0"/>
          <a:stretch/>
        </p:blipFill>
        <p:spPr>
          <a:xfrm>
            <a:off x="3503083" y="5776912"/>
            <a:ext cx="1943100" cy="105568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dac33279aa_0_38"/>
          <p:cNvSpPr txBox="1"/>
          <p:nvPr/>
        </p:nvSpPr>
        <p:spPr>
          <a:xfrm>
            <a:off x="-245533" y="0"/>
            <a:ext cx="12678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_________________________________________________________________________</a:t>
            </a:r>
            <a:endParaRPr/>
          </a:p>
        </p:txBody>
      </p:sp>
      <p:sp>
        <p:nvSpPr>
          <p:cNvPr id="689" name="Google Shape;689;gdac33279aa_0_38"/>
          <p:cNvSpPr txBox="1"/>
          <p:nvPr/>
        </p:nvSpPr>
        <p:spPr>
          <a:xfrm>
            <a:off x="912283" y="1001712"/>
            <a:ext cx="9429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da-DK" sz="2400" u="none">
                <a:solidFill>
                  <a:schemeClr val="dk1"/>
                </a:solidFill>
                <a:latin typeface="Arial"/>
                <a:ea typeface="Arial"/>
                <a:cs typeface="Arial"/>
                <a:sym typeface="Arial"/>
              </a:rPr>
              <a:t>Den blandende by er del af et paradigmeskifte, </a:t>
            </a:r>
            <a:endParaRPr/>
          </a:p>
          <a:p>
            <a:pPr indent="0" lvl="0" marL="0" marR="0" rtl="0" algn="l">
              <a:lnSpc>
                <a:spcPct val="100000"/>
              </a:lnSpc>
              <a:spcBef>
                <a:spcPts val="0"/>
              </a:spcBef>
              <a:spcAft>
                <a:spcPts val="0"/>
              </a:spcAft>
              <a:buClr>
                <a:schemeClr val="dk1"/>
              </a:buClr>
              <a:buSzPts val="2400"/>
              <a:buFont typeface="Arial"/>
              <a:buNone/>
            </a:pPr>
            <a:r>
              <a:rPr b="1" i="0" lang="da-DK" sz="2400" u="none">
                <a:solidFill>
                  <a:schemeClr val="dk1"/>
                </a:solidFill>
                <a:latin typeface="Arial"/>
                <a:ea typeface="Arial"/>
                <a:cs typeface="Arial"/>
                <a:sym typeface="Arial"/>
              </a:rPr>
              <a:t>hvor også </a:t>
            </a:r>
            <a:r>
              <a:rPr b="1" i="1" lang="da-DK" sz="2400" u="none">
                <a:solidFill>
                  <a:schemeClr val="dk1"/>
                </a:solidFill>
                <a:latin typeface="Arial"/>
                <a:ea typeface="Arial"/>
                <a:cs typeface="Arial"/>
                <a:sym typeface="Arial"/>
              </a:rPr>
              <a:t>boligen</a:t>
            </a:r>
            <a:r>
              <a:rPr b="1" i="0" lang="da-DK" sz="2400" u="none">
                <a:solidFill>
                  <a:schemeClr val="dk1"/>
                </a:solidFill>
                <a:latin typeface="Arial"/>
                <a:ea typeface="Arial"/>
                <a:cs typeface="Arial"/>
                <a:sym typeface="Arial"/>
              </a:rPr>
              <a:t> spiller en rolle, fordi:</a:t>
            </a:r>
            <a:endParaRPr/>
          </a:p>
        </p:txBody>
      </p:sp>
      <p:sp>
        <p:nvSpPr>
          <p:cNvPr id="690" name="Google Shape;690;gdac33279aa_0_38"/>
          <p:cNvSpPr txBox="1"/>
          <p:nvPr/>
        </p:nvSpPr>
        <p:spPr>
          <a:xfrm>
            <a:off x="239183" y="0"/>
            <a:ext cx="6710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Boligidealet i den blandede by</a:t>
            </a:r>
            <a:endParaRPr/>
          </a:p>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Mette Mechlenborg, BUILD, Aalborg Universitet</a:t>
            </a:r>
            <a:endParaRPr/>
          </a:p>
          <a:p>
            <a:pPr indent="0" lvl="0" marL="0" marR="0" rtl="0" algn="l">
              <a:lnSpc>
                <a:spcPct val="100000"/>
              </a:lnSpc>
              <a:spcBef>
                <a:spcPts val="0"/>
              </a:spcBef>
              <a:spcAft>
                <a:spcPts val="0"/>
              </a:spcAft>
              <a:buNone/>
            </a:pPr>
            <a:r>
              <a:t/>
            </a:r>
            <a:endParaRPr b="0" i="0" sz="1800" u="none">
              <a:solidFill>
                <a:srgbClr val="C00000"/>
              </a:solidFill>
              <a:latin typeface="Arial"/>
              <a:ea typeface="Arial"/>
              <a:cs typeface="Arial"/>
              <a:sym typeface="Arial"/>
            </a:endParaRPr>
          </a:p>
        </p:txBody>
      </p:sp>
      <p:sp>
        <p:nvSpPr>
          <p:cNvPr id="691" name="Google Shape;691;gdac33279aa_0_38"/>
          <p:cNvSpPr txBox="1"/>
          <p:nvPr/>
        </p:nvSpPr>
        <p:spPr>
          <a:xfrm>
            <a:off x="948267" y="2060575"/>
            <a:ext cx="5147700" cy="512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0" i="0" lang="da-DK" sz="2000" u="none">
                <a:solidFill>
                  <a:schemeClr val="dk1"/>
                </a:solidFill>
                <a:latin typeface="Arial"/>
                <a:ea typeface="Arial"/>
                <a:cs typeface="Arial"/>
                <a:sym typeface="Arial"/>
              </a:rPr>
              <a:t>2. Boligen er (blevet) et sted, vi realiserer os selv og skaber hjem gennem forbrug.</a:t>
            </a:r>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da-DK" sz="1800" u="none">
                <a:solidFill>
                  <a:schemeClr val="dk1"/>
                </a:solidFill>
                <a:latin typeface="Arial"/>
                <a:ea typeface="Arial"/>
                <a:cs typeface="Arial"/>
                <a:sym typeface="Arial"/>
              </a:rPr>
              <a:t>Derfor skal der i højere grad tænkes i en boligkultur, hvor vi </a:t>
            </a:r>
            <a:r>
              <a:rPr b="1" i="1" lang="da-DK" sz="1800" u="none">
                <a:solidFill>
                  <a:schemeClr val="dk1"/>
                </a:solidFill>
                <a:latin typeface="Arial"/>
                <a:ea typeface="Arial"/>
                <a:cs typeface="Arial"/>
                <a:sym typeface="Arial"/>
              </a:rPr>
              <a:t>også</a:t>
            </a:r>
            <a:r>
              <a:rPr b="1" i="0" lang="da-DK" sz="1800" u="none">
                <a:solidFill>
                  <a:schemeClr val="dk1"/>
                </a:solidFill>
                <a:latin typeface="Arial"/>
                <a:ea typeface="Arial"/>
                <a:cs typeface="Arial"/>
                <a:sym typeface="Arial"/>
              </a:rPr>
              <a:t> får mulighed for at bruge, forbinde og prosume</a:t>
            </a:r>
            <a:r>
              <a:rPr b="0" i="0" lang="da-DK" sz="1800" u="none">
                <a:solidFill>
                  <a:schemeClr val="dk1"/>
                </a:solidFill>
                <a:latin typeface="Arial"/>
                <a:ea typeface="Arial"/>
                <a:cs typeface="Arial"/>
                <a:sym typeface="Arial"/>
              </a:rPr>
              <a:t> via energi, mad, transport, redskaber, udeliv mv. </a:t>
            </a:r>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1" lang="da-DK" sz="1800" u="none">
                <a:solidFill>
                  <a:schemeClr val="dk1"/>
                </a:solidFill>
                <a:latin typeface="Arial"/>
                <a:ea typeface="Arial"/>
                <a:cs typeface="Arial"/>
                <a:sym typeface="Arial"/>
              </a:rPr>
              <a:t>Forbrug og bæredygtighed</a:t>
            </a:r>
            <a:endParaRPr/>
          </a:p>
          <a:p>
            <a:pPr indent="0" lvl="0" marL="0" marR="0" rtl="0" algn="l">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0" lvl="0" marL="0" marR="0" rtl="0" algn="l">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3200" u="none">
              <a:solidFill>
                <a:schemeClr val="dk1"/>
              </a:solidFill>
              <a:latin typeface="Arial"/>
              <a:ea typeface="Arial"/>
              <a:cs typeface="Arial"/>
              <a:sym typeface="Arial"/>
            </a:endParaRPr>
          </a:p>
        </p:txBody>
      </p:sp>
      <p:pic>
        <p:nvPicPr>
          <p:cNvPr id="692" name="Google Shape;692;gdac33279aa_0_38"/>
          <p:cNvPicPr preferRelativeResize="0"/>
          <p:nvPr/>
        </p:nvPicPr>
        <p:blipFill rotWithShape="1">
          <a:blip r:embed="rId3">
            <a:alphaModFix/>
          </a:blip>
          <a:srcRect b="0" l="0" r="0" t="0"/>
          <a:stretch/>
        </p:blipFill>
        <p:spPr>
          <a:xfrm>
            <a:off x="10767482" y="6165850"/>
            <a:ext cx="882650" cy="568325"/>
          </a:xfrm>
          <a:prstGeom prst="rect">
            <a:avLst/>
          </a:prstGeom>
          <a:noFill/>
          <a:ln>
            <a:noFill/>
          </a:ln>
        </p:spPr>
      </p:pic>
      <p:pic>
        <p:nvPicPr>
          <p:cNvPr id="693" name="Google Shape;693;gdac33279aa_0_38"/>
          <p:cNvPicPr preferRelativeResize="0"/>
          <p:nvPr/>
        </p:nvPicPr>
        <p:blipFill rotWithShape="1">
          <a:blip r:embed="rId4">
            <a:alphaModFix/>
          </a:blip>
          <a:srcRect b="0" l="0" r="0" t="0"/>
          <a:stretch/>
        </p:blipFill>
        <p:spPr>
          <a:xfrm>
            <a:off x="7412567" y="2060575"/>
            <a:ext cx="3563937" cy="49593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dac33279aa_0_48"/>
          <p:cNvSpPr txBox="1"/>
          <p:nvPr/>
        </p:nvSpPr>
        <p:spPr>
          <a:xfrm>
            <a:off x="-245533" y="0"/>
            <a:ext cx="12678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_________________________________________________________________________</a:t>
            </a:r>
            <a:endParaRPr/>
          </a:p>
        </p:txBody>
      </p:sp>
      <p:sp>
        <p:nvSpPr>
          <p:cNvPr id="700" name="Google Shape;700;gdac33279aa_0_48"/>
          <p:cNvSpPr txBox="1"/>
          <p:nvPr/>
        </p:nvSpPr>
        <p:spPr>
          <a:xfrm>
            <a:off x="912283" y="1001712"/>
            <a:ext cx="9429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da-DK" sz="2400" u="none">
                <a:solidFill>
                  <a:schemeClr val="dk1"/>
                </a:solidFill>
                <a:latin typeface="Arial"/>
                <a:ea typeface="Arial"/>
                <a:cs typeface="Arial"/>
                <a:sym typeface="Arial"/>
              </a:rPr>
              <a:t>Den blandende by er del af et paradigmeskifte, </a:t>
            </a:r>
            <a:endParaRPr/>
          </a:p>
          <a:p>
            <a:pPr indent="0" lvl="0" marL="0" marR="0" rtl="0" algn="l">
              <a:lnSpc>
                <a:spcPct val="100000"/>
              </a:lnSpc>
              <a:spcBef>
                <a:spcPts val="0"/>
              </a:spcBef>
              <a:spcAft>
                <a:spcPts val="0"/>
              </a:spcAft>
              <a:buClr>
                <a:schemeClr val="dk1"/>
              </a:buClr>
              <a:buSzPts val="2400"/>
              <a:buFont typeface="Arial"/>
              <a:buNone/>
            </a:pPr>
            <a:r>
              <a:rPr b="1" i="0" lang="da-DK" sz="2400" u="none">
                <a:solidFill>
                  <a:schemeClr val="dk1"/>
                </a:solidFill>
                <a:latin typeface="Arial"/>
                <a:ea typeface="Arial"/>
                <a:cs typeface="Arial"/>
                <a:sym typeface="Arial"/>
              </a:rPr>
              <a:t>hvor også </a:t>
            </a:r>
            <a:r>
              <a:rPr b="1" i="1" lang="da-DK" sz="2400" u="none">
                <a:solidFill>
                  <a:schemeClr val="dk1"/>
                </a:solidFill>
                <a:latin typeface="Arial"/>
                <a:ea typeface="Arial"/>
                <a:cs typeface="Arial"/>
                <a:sym typeface="Arial"/>
              </a:rPr>
              <a:t>boligen</a:t>
            </a:r>
            <a:r>
              <a:rPr b="1" i="0" lang="da-DK" sz="2400" u="none">
                <a:solidFill>
                  <a:schemeClr val="dk1"/>
                </a:solidFill>
                <a:latin typeface="Arial"/>
                <a:ea typeface="Arial"/>
                <a:cs typeface="Arial"/>
                <a:sym typeface="Arial"/>
              </a:rPr>
              <a:t> spiller en rolle, fordi:</a:t>
            </a:r>
            <a:endParaRPr/>
          </a:p>
        </p:txBody>
      </p:sp>
      <p:sp>
        <p:nvSpPr>
          <p:cNvPr id="701" name="Google Shape;701;gdac33279aa_0_48"/>
          <p:cNvSpPr txBox="1"/>
          <p:nvPr/>
        </p:nvSpPr>
        <p:spPr>
          <a:xfrm>
            <a:off x="239183" y="0"/>
            <a:ext cx="6710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Boligidealet i den blandede by</a:t>
            </a:r>
            <a:endParaRPr/>
          </a:p>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Mette Mechlenborg, BUILD, Aalborg Universitet</a:t>
            </a:r>
            <a:endParaRPr/>
          </a:p>
          <a:p>
            <a:pPr indent="0" lvl="0" marL="0" marR="0" rtl="0" algn="l">
              <a:lnSpc>
                <a:spcPct val="100000"/>
              </a:lnSpc>
              <a:spcBef>
                <a:spcPts val="0"/>
              </a:spcBef>
              <a:spcAft>
                <a:spcPts val="0"/>
              </a:spcAft>
              <a:buNone/>
            </a:pPr>
            <a:r>
              <a:t/>
            </a:r>
            <a:endParaRPr b="0" i="0" sz="1800" u="none">
              <a:solidFill>
                <a:srgbClr val="C00000"/>
              </a:solidFill>
              <a:latin typeface="Arial"/>
              <a:ea typeface="Arial"/>
              <a:cs typeface="Arial"/>
              <a:sym typeface="Arial"/>
            </a:endParaRPr>
          </a:p>
        </p:txBody>
      </p:sp>
      <p:sp>
        <p:nvSpPr>
          <p:cNvPr id="702" name="Google Shape;702;gdac33279aa_0_48"/>
          <p:cNvSpPr txBox="1"/>
          <p:nvPr/>
        </p:nvSpPr>
        <p:spPr>
          <a:xfrm>
            <a:off x="948267" y="2060575"/>
            <a:ext cx="5147700" cy="339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0" i="0" lang="da-DK" sz="2000" u="none">
                <a:solidFill>
                  <a:schemeClr val="dk1"/>
                </a:solidFill>
                <a:latin typeface="Arial"/>
                <a:ea typeface="Arial"/>
                <a:cs typeface="Arial"/>
                <a:sym typeface="Arial"/>
              </a:rPr>
              <a:t>3. Store dele af den nuværende boligmasse tilfredsstiller ikke behovet for fællesskab og socialt hverdagsliv.</a:t>
            </a:r>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da-DK" sz="1800" u="none">
                <a:solidFill>
                  <a:schemeClr val="dk1"/>
                </a:solidFill>
                <a:latin typeface="Arial"/>
                <a:ea typeface="Arial"/>
                <a:cs typeface="Arial"/>
                <a:sym typeface="Arial"/>
              </a:rPr>
              <a:t>Derfor skal der i højere grad tænkes i </a:t>
            </a:r>
            <a:r>
              <a:rPr b="1" i="0" lang="da-DK" sz="1800" u="none">
                <a:solidFill>
                  <a:schemeClr val="dk1"/>
                </a:solidFill>
                <a:latin typeface="Arial"/>
                <a:ea typeface="Arial"/>
                <a:cs typeface="Arial"/>
                <a:sym typeface="Arial"/>
              </a:rPr>
              <a:t>fælles boligunderstøttende initiativer</a:t>
            </a:r>
            <a:r>
              <a:rPr b="0" i="0" lang="da-DK" sz="1800" u="none">
                <a:solidFill>
                  <a:schemeClr val="dk1"/>
                </a:solidFill>
                <a:latin typeface="Arial"/>
                <a:ea typeface="Arial"/>
                <a:cs typeface="Arial"/>
                <a:sym typeface="Arial"/>
              </a:rPr>
              <a:t>, som både letter hverdagen og skaber mulighed for sociale møder.</a:t>
            </a:r>
            <a:endParaRPr/>
          </a:p>
          <a:p>
            <a:pPr indent="0" lvl="0" marL="0" marR="0" rtl="0" algn="l">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1" lang="da-DK" sz="1800" u="none">
                <a:solidFill>
                  <a:schemeClr val="dk1"/>
                </a:solidFill>
                <a:latin typeface="Arial"/>
                <a:ea typeface="Arial"/>
                <a:cs typeface="Arial"/>
                <a:sym typeface="Arial"/>
              </a:rPr>
              <a:t>Organisering og fællesskab</a:t>
            </a:r>
            <a:endParaRPr/>
          </a:p>
        </p:txBody>
      </p:sp>
      <p:pic>
        <p:nvPicPr>
          <p:cNvPr id="703" name="Google Shape;703;gdac33279aa_0_48"/>
          <p:cNvPicPr preferRelativeResize="0"/>
          <p:nvPr/>
        </p:nvPicPr>
        <p:blipFill rotWithShape="1">
          <a:blip r:embed="rId3">
            <a:alphaModFix/>
          </a:blip>
          <a:srcRect b="0" l="0" r="0" t="0"/>
          <a:stretch/>
        </p:blipFill>
        <p:spPr>
          <a:xfrm>
            <a:off x="10767482" y="6165850"/>
            <a:ext cx="882650" cy="568325"/>
          </a:xfrm>
          <a:prstGeom prst="rect">
            <a:avLst/>
          </a:prstGeom>
          <a:noFill/>
          <a:ln>
            <a:noFill/>
          </a:ln>
        </p:spPr>
      </p:pic>
      <p:pic>
        <p:nvPicPr>
          <p:cNvPr id="704" name="Google Shape;704;gdac33279aa_0_48"/>
          <p:cNvPicPr preferRelativeResize="0"/>
          <p:nvPr/>
        </p:nvPicPr>
        <p:blipFill rotWithShape="1">
          <a:blip r:embed="rId4">
            <a:alphaModFix/>
          </a:blip>
          <a:srcRect b="0" l="0" r="0" t="0"/>
          <a:stretch/>
        </p:blipFill>
        <p:spPr>
          <a:xfrm>
            <a:off x="6701367" y="4375150"/>
            <a:ext cx="4143375" cy="2482850"/>
          </a:xfrm>
          <a:prstGeom prst="rect">
            <a:avLst/>
          </a:prstGeom>
          <a:noFill/>
          <a:ln>
            <a:noFill/>
          </a:ln>
        </p:spPr>
      </p:pic>
      <p:pic>
        <p:nvPicPr>
          <p:cNvPr id="705" name="Google Shape;705;gdac33279aa_0_48"/>
          <p:cNvPicPr preferRelativeResize="0"/>
          <p:nvPr/>
        </p:nvPicPr>
        <p:blipFill rotWithShape="1">
          <a:blip r:embed="rId5">
            <a:alphaModFix/>
          </a:blip>
          <a:srcRect b="0" l="0" r="0" t="0"/>
          <a:stretch/>
        </p:blipFill>
        <p:spPr>
          <a:xfrm>
            <a:off x="7535333" y="2057400"/>
            <a:ext cx="3492500" cy="2317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dac33279aa_0_59"/>
          <p:cNvSpPr txBox="1"/>
          <p:nvPr/>
        </p:nvSpPr>
        <p:spPr>
          <a:xfrm>
            <a:off x="-245533" y="0"/>
            <a:ext cx="12678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_________________________________________________________________________</a:t>
            </a:r>
            <a:endParaRPr/>
          </a:p>
        </p:txBody>
      </p:sp>
      <p:sp>
        <p:nvSpPr>
          <p:cNvPr id="712" name="Google Shape;712;gdac33279aa_0_59"/>
          <p:cNvSpPr txBox="1"/>
          <p:nvPr/>
        </p:nvSpPr>
        <p:spPr>
          <a:xfrm>
            <a:off x="912283" y="1001712"/>
            <a:ext cx="9429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da-DK" sz="2400" u="none">
                <a:solidFill>
                  <a:schemeClr val="dk1"/>
                </a:solidFill>
                <a:latin typeface="Arial"/>
                <a:ea typeface="Arial"/>
                <a:cs typeface="Arial"/>
                <a:sym typeface="Arial"/>
              </a:rPr>
              <a:t>Den blandende by er del af et paradigmeskifte, </a:t>
            </a:r>
            <a:endParaRPr/>
          </a:p>
          <a:p>
            <a:pPr indent="0" lvl="0" marL="0" marR="0" rtl="0" algn="l">
              <a:lnSpc>
                <a:spcPct val="100000"/>
              </a:lnSpc>
              <a:spcBef>
                <a:spcPts val="0"/>
              </a:spcBef>
              <a:spcAft>
                <a:spcPts val="0"/>
              </a:spcAft>
              <a:buClr>
                <a:schemeClr val="dk1"/>
              </a:buClr>
              <a:buSzPts val="2400"/>
              <a:buFont typeface="Arial"/>
              <a:buNone/>
            </a:pPr>
            <a:r>
              <a:rPr b="1" i="0" lang="da-DK" sz="2400" u="none">
                <a:solidFill>
                  <a:schemeClr val="dk1"/>
                </a:solidFill>
                <a:latin typeface="Arial"/>
                <a:ea typeface="Arial"/>
                <a:cs typeface="Arial"/>
                <a:sym typeface="Arial"/>
              </a:rPr>
              <a:t>hvor også </a:t>
            </a:r>
            <a:r>
              <a:rPr b="1" i="1" lang="da-DK" sz="2400" u="none">
                <a:solidFill>
                  <a:schemeClr val="dk1"/>
                </a:solidFill>
                <a:latin typeface="Arial"/>
                <a:ea typeface="Arial"/>
                <a:cs typeface="Arial"/>
                <a:sym typeface="Arial"/>
              </a:rPr>
              <a:t>boligen</a:t>
            </a:r>
            <a:r>
              <a:rPr b="1" i="0" lang="da-DK" sz="2400" u="none">
                <a:solidFill>
                  <a:schemeClr val="dk1"/>
                </a:solidFill>
                <a:latin typeface="Arial"/>
                <a:ea typeface="Arial"/>
                <a:cs typeface="Arial"/>
                <a:sym typeface="Arial"/>
              </a:rPr>
              <a:t> spiller en rolle, fordi:</a:t>
            </a:r>
            <a:endParaRPr/>
          </a:p>
        </p:txBody>
      </p:sp>
      <p:sp>
        <p:nvSpPr>
          <p:cNvPr id="713" name="Google Shape;713;gdac33279aa_0_59"/>
          <p:cNvSpPr txBox="1"/>
          <p:nvPr/>
        </p:nvSpPr>
        <p:spPr>
          <a:xfrm>
            <a:off x="239183" y="0"/>
            <a:ext cx="6710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Boligidealet i den blandede by</a:t>
            </a:r>
            <a:endParaRPr/>
          </a:p>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Mette Mechlenborg, BUILD, Aalborg Universitet</a:t>
            </a:r>
            <a:endParaRPr/>
          </a:p>
          <a:p>
            <a:pPr indent="0" lvl="0" marL="0" marR="0" rtl="0" algn="l">
              <a:lnSpc>
                <a:spcPct val="100000"/>
              </a:lnSpc>
              <a:spcBef>
                <a:spcPts val="0"/>
              </a:spcBef>
              <a:spcAft>
                <a:spcPts val="0"/>
              </a:spcAft>
              <a:buNone/>
            </a:pPr>
            <a:r>
              <a:t/>
            </a:r>
            <a:endParaRPr b="0" i="0" sz="1800" u="none">
              <a:solidFill>
                <a:srgbClr val="C00000"/>
              </a:solidFill>
              <a:latin typeface="Arial"/>
              <a:ea typeface="Arial"/>
              <a:cs typeface="Arial"/>
              <a:sym typeface="Arial"/>
            </a:endParaRPr>
          </a:p>
        </p:txBody>
      </p:sp>
      <p:sp>
        <p:nvSpPr>
          <p:cNvPr id="714" name="Google Shape;714;gdac33279aa_0_59"/>
          <p:cNvSpPr txBox="1"/>
          <p:nvPr/>
        </p:nvSpPr>
        <p:spPr>
          <a:xfrm>
            <a:off x="948267" y="2060575"/>
            <a:ext cx="4955100" cy="377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0" i="0" lang="da-DK" sz="2000" u="none">
                <a:solidFill>
                  <a:schemeClr val="dk1"/>
                </a:solidFill>
                <a:latin typeface="Arial"/>
                <a:ea typeface="Arial"/>
                <a:cs typeface="Arial"/>
                <a:sym typeface="Arial"/>
              </a:rPr>
              <a:t>4. Boligpolitikkens favorisering af ejerskabet deler befolkningen i to: Dem, der kan vælge og dem, der ikke kan vælge.</a:t>
            </a:r>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0" lang="da-DK" sz="1800" u="none">
                <a:solidFill>
                  <a:schemeClr val="dk1"/>
                </a:solidFill>
                <a:latin typeface="Arial"/>
                <a:ea typeface="Arial"/>
                <a:cs typeface="Arial"/>
                <a:sym typeface="Arial"/>
              </a:rPr>
              <a:t>Derfor skal der i højere grad tænkes boliger, som gør det muligt at bosætte os, hvor vi vil – </a:t>
            </a:r>
            <a:r>
              <a:rPr b="1" i="0" lang="da-DK" sz="1800" u="none">
                <a:solidFill>
                  <a:schemeClr val="dk1"/>
                </a:solidFill>
                <a:latin typeface="Arial"/>
                <a:ea typeface="Arial"/>
                <a:cs typeface="Arial"/>
                <a:sym typeface="Arial"/>
              </a:rPr>
              <a:t>uafhængig af livssituation, livsvilkår og ressourcer.</a:t>
            </a:r>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rPr b="0" i="1" lang="da-DK" sz="1800" u="none">
                <a:solidFill>
                  <a:schemeClr val="dk1"/>
                </a:solidFill>
                <a:latin typeface="Arial"/>
                <a:ea typeface="Arial"/>
                <a:cs typeface="Arial"/>
                <a:sym typeface="Arial"/>
              </a:rPr>
              <a:t>Ejerformer, lovgivning og finansiering</a:t>
            </a:r>
            <a:endParaRPr/>
          </a:p>
        </p:txBody>
      </p:sp>
      <p:pic>
        <p:nvPicPr>
          <p:cNvPr id="715" name="Google Shape;715;gdac33279aa_0_59"/>
          <p:cNvPicPr preferRelativeResize="0"/>
          <p:nvPr/>
        </p:nvPicPr>
        <p:blipFill rotWithShape="1">
          <a:blip r:embed="rId3">
            <a:alphaModFix/>
          </a:blip>
          <a:srcRect b="0" l="0" r="0" t="0"/>
          <a:stretch/>
        </p:blipFill>
        <p:spPr>
          <a:xfrm>
            <a:off x="10767482" y="6165850"/>
            <a:ext cx="882650" cy="568325"/>
          </a:xfrm>
          <a:prstGeom prst="rect">
            <a:avLst/>
          </a:prstGeom>
          <a:noFill/>
          <a:ln>
            <a:noFill/>
          </a:ln>
        </p:spPr>
      </p:pic>
      <p:pic>
        <p:nvPicPr>
          <p:cNvPr descr="LarsBentPetersen,2009,Overgaden" id="716" name="Google Shape;716;gdac33279aa_0_59"/>
          <p:cNvPicPr preferRelativeResize="0"/>
          <p:nvPr/>
        </p:nvPicPr>
        <p:blipFill rotWithShape="1">
          <a:blip r:embed="rId4">
            <a:alphaModFix/>
          </a:blip>
          <a:srcRect b="0" l="0" r="0" t="0"/>
          <a:stretch/>
        </p:blipFill>
        <p:spPr>
          <a:xfrm>
            <a:off x="6093883" y="2276475"/>
            <a:ext cx="4572000" cy="3276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gdac33279aa_0_69"/>
          <p:cNvSpPr txBox="1"/>
          <p:nvPr/>
        </p:nvSpPr>
        <p:spPr>
          <a:xfrm>
            <a:off x="-245533" y="0"/>
            <a:ext cx="12678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_________________________________________________________________________</a:t>
            </a:r>
            <a:endParaRPr/>
          </a:p>
        </p:txBody>
      </p:sp>
      <p:sp>
        <p:nvSpPr>
          <p:cNvPr id="723" name="Google Shape;723;gdac33279aa_0_69"/>
          <p:cNvSpPr txBox="1"/>
          <p:nvPr/>
        </p:nvSpPr>
        <p:spPr>
          <a:xfrm>
            <a:off x="912283" y="1001712"/>
            <a:ext cx="9543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da-DK" sz="2400" u="none">
                <a:solidFill>
                  <a:schemeClr val="dk1"/>
                </a:solidFill>
                <a:latin typeface="Arial"/>
                <a:ea typeface="Arial"/>
                <a:cs typeface="Arial"/>
                <a:sym typeface="Arial"/>
              </a:rPr>
              <a:t>Den blandende by er del af et paradigmeskifte.. </a:t>
            </a:r>
            <a:endParaRPr/>
          </a:p>
        </p:txBody>
      </p:sp>
      <p:sp>
        <p:nvSpPr>
          <p:cNvPr id="724" name="Google Shape;724;gdac33279aa_0_69"/>
          <p:cNvSpPr txBox="1"/>
          <p:nvPr/>
        </p:nvSpPr>
        <p:spPr>
          <a:xfrm>
            <a:off x="239183" y="0"/>
            <a:ext cx="6710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Boligidealet i den blandede by</a:t>
            </a:r>
            <a:endParaRPr/>
          </a:p>
          <a:p>
            <a:pPr indent="0" lvl="0" marL="0" marR="0" rtl="0" algn="l">
              <a:lnSpc>
                <a:spcPct val="100000"/>
              </a:lnSpc>
              <a:spcBef>
                <a:spcPts val="0"/>
              </a:spcBef>
              <a:spcAft>
                <a:spcPts val="0"/>
              </a:spcAft>
              <a:buClr>
                <a:srgbClr val="C00000"/>
              </a:buClr>
              <a:buSzPts val="1800"/>
              <a:buFont typeface="Arial"/>
              <a:buNone/>
            </a:pPr>
            <a:r>
              <a:rPr b="0" i="0" lang="da-DK" sz="1800" u="none">
                <a:solidFill>
                  <a:srgbClr val="C00000"/>
                </a:solidFill>
                <a:latin typeface="Arial"/>
                <a:ea typeface="Arial"/>
                <a:cs typeface="Arial"/>
                <a:sym typeface="Arial"/>
              </a:rPr>
              <a:t>Mette Mechlenborg, BUILD, Aalborg Universitet</a:t>
            </a:r>
            <a:endParaRPr/>
          </a:p>
          <a:p>
            <a:pPr indent="0" lvl="0" marL="0" marR="0" rtl="0" algn="l">
              <a:lnSpc>
                <a:spcPct val="100000"/>
              </a:lnSpc>
              <a:spcBef>
                <a:spcPts val="0"/>
              </a:spcBef>
              <a:spcAft>
                <a:spcPts val="0"/>
              </a:spcAft>
              <a:buNone/>
            </a:pPr>
            <a:r>
              <a:t/>
            </a:r>
            <a:endParaRPr b="0" i="0" sz="1800" u="none">
              <a:solidFill>
                <a:srgbClr val="C00000"/>
              </a:solidFill>
              <a:latin typeface="Arial"/>
              <a:ea typeface="Arial"/>
              <a:cs typeface="Arial"/>
              <a:sym typeface="Arial"/>
            </a:endParaRPr>
          </a:p>
        </p:txBody>
      </p:sp>
      <p:sp>
        <p:nvSpPr>
          <p:cNvPr id="725" name="Google Shape;725;gdac33279aa_0_69"/>
          <p:cNvSpPr txBox="1"/>
          <p:nvPr/>
        </p:nvSpPr>
        <p:spPr>
          <a:xfrm>
            <a:off x="2487083" y="3284537"/>
            <a:ext cx="9419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da-DK" sz="2400" u="none">
                <a:solidFill>
                  <a:schemeClr val="dk1"/>
                </a:solidFill>
                <a:latin typeface="Arial"/>
                <a:ea typeface="Arial"/>
                <a:cs typeface="Arial"/>
                <a:sym typeface="Arial"/>
              </a:rPr>
              <a:t>hvor boligidealet er </a:t>
            </a:r>
            <a:r>
              <a:rPr b="0" i="1" lang="da-DK" sz="2400" u="none">
                <a:solidFill>
                  <a:schemeClr val="dk1"/>
                </a:solidFill>
                <a:latin typeface="Arial"/>
                <a:ea typeface="Arial"/>
                <a:cs typeface="Arial"/>
                <a:sym typeface="Arial"/>
              </a:rPr>
              <a:t>Nabo </a:t>
            </a:r>
            <a:r>
              <a:rPr b="0" i="0" lang="da-DK" sz="2400" u="none">
                <a:solidFill>
                  <a:schemeClr val="dk1"/>
                </a:solidFill>
                <a:latin typeface="Arial"/>
                <a:ea typeface="Arial"/>
                <a:cs typeface="Arial"/>
                <a:sym typeface="Arial"/>
              </a:rPr>
              <a:t>frem for Bo</a:t>
            </a:r>
            <a:endParaRPr/>
          </a:p>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pic>
        <p:nvPicPr>
          <p:cNvPr id="726" name="Google Shape;726;gdac33279aa_0_69"/>
          <p:cNvPicPr preferRelativeResize="0"/>
          <p:nvPr/>
        </p:nvPicPr>
        <p:blipFill rotWithShape="1">
          <a:blip r:embed="rId3">
            <a:alphaModFix/>
          </a:blip>
          <a:srcRect b="0" l="0" r="0" t="0"/>
          <a:stretch/>
        </p:blipFill>
        <p:spPr>
          <a:xfrm>
            <a:off x="10767482" y="6165850"/>
            <a:ext cx="882650" cy="5683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gd80a06da9f_0_437"/>
          <p:cNvSpPr txBox="1"/>
          <p:nvPr>
            <p:ph idx="2" type="body"/>
          </p:nvPr>
        </p:nvSpPr>
        <p:spPr>
          <a:xfrm>
            <a:off x="838200" y="1122362"/>
            <a:ext cx="10515600" cy="1760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400"/>
              <a:buNone/>
            </a:pPr>
            <a:r>
              <a:t/>
            </a:r>
            <a:endParaRPr b="0" sz="4000">
              <a:latin typeface="Merriweather Light"/>
              <a:ea typeface="Merriweather Light"/>
              <a:cs typeface="Merriweather Light"/>
              <a:sym typeface="Merriweather Light"/>
            </a:endParaRPr>
          </a:p>
          <a:p>
            <a:pPr indent="0" lvl="0" marL="0" rtl="0" algn="l">
              <a:lnSpc>
                <a:spcPct val="100000"/>
              </a:lnSpc>
              <a:spcBef>
                <a:spcPts val="0"/>
              </a:spcBef>
              <a:spcAft>
                <a:spcPts val="0"/>
              </a:spcAft>
              <a:buClr>
                <a:schemeClr val="lt1"/>
              </a:buClr>
              <a:buSzPts val="4400"/>
              <a:buNone/>
            </a:pPr>
            <a:r>
              <a:rPr lang="da-DK" sz="4000"/>
              <a:t>Bystrategisk Udsyn</a:t>
            </a:r>
            <a:endParaRPr sz="4000"/>
          </a:p>
        </p:txBody>
      </p:sp>
      <p:pic>
        <p:nvPicPr>
          <p:cNvPr id="732" name="Google Shape;732;gd80a06da9f_0_437"/>
          <p:cNvPicPr preferRelativeResize="0"/>
          <p:nvPr/>
        </p:nvPicPr>
        <p:blipFill rotWithShape="1">
          <a:blip r:embed="rId3">
            <a:alphaModFix/>
          </a:blip>
          <a:srcRect b="0" l="0" r="0" t="0"/>
          <a:stretch/>
        </p:blipFill>
        <p:spPr>
          <a:xfrm>
            <a:off x="4711959" y="2809333"/>
            <a:ext cx="7480042" cy="5780032"/>
          </a:xfrm>
          <a:prstGeom prst="rect">
            <a:avLst/>
          </a:prstGeom>
          <a:noFill/>
          <a:ln>
            <a:noFill/>
          </a:ln>
        </p:spPr>
      </p:pic>
      <p:sp>
        <p:nvSpPr>
          <p:cNvPr id="733" name="Google Shape;733;gd80a06da9f_0_437"/>
          <p:cNvSpPr txBox="1"/>
          <p:nvPr/>
        </p:nvSpPr>
        <p:spPr>
          <a:xfrm>
            <a:off x="838199" y="2851100"/>
            <a:ext cx="10515600" cy="1760700"/>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Clr>
                <a:schemeClr val="lt1"/>
              </a:buClr>
              <a:buSzPts val="4400"/>
              <a:buFont typeface="Merriweather"/>
              <a:buNone/>
            </a:pPr>
            <a:r>
              <a:rPr b="1" lang="da-DK" sz="4000" u="none" cap="none" strike="noStrike">
                <a:solidFill>
                  <a:schemeClr val="lt1"/>
                </a:solidFill>
                <a:latin typeface="Merriweather"/>
                <a:ea typeface="Merriweather"/>
                <a:cs typeface="Merriweather"/>
                <a:sym typeface="Merriweather"/>
              </a:rPr>
              <a:t>Sammen om den </a:t>
            </a:r>
            <a:br>
              <a:rPr b="1" lang="da-DK" sz="4000" u="none" cap="none" strike="noStrike">
                <a:solidFill>
                  <a:schemeClr val="lt1"/>
                </a:solidFill>
                <a:latin typeface="Merriweather"/>
                <a:ea typeface="Merriweather"/>
                <a:cs typeface="Merriweather"/>
                <a:sym typeface="Merriweather"/>
              </a:rPr>
            </a:br>
            <a:r>
              <a:rPr b="1" lang="da-DK" sz="4000" u="none" cap="none" strike="noStrike">
                <a:solidFill>
                  <a:schemeClr val="lt1"/>
                </a:solidFill>
                <a:latin typeface="Merriweather"/>
                <a:ea typeface="Merriweather"/>
                <a:cs typeface="Merriweather"/>
                <a:sym typeface="Merriweather"/>
              </a:rPr>
              <a:t>blandede by</a:t>
            </a:r>
            <a:endParaRPr sz="1000"/>
          </a:p>
          <a:p>
            <a:pPr indent="0" lvl="0" marL="0" marR="0" rtl="0" algn="l">
              <a:lnSpc>
                <a:spcPct val="70000"/>
              </a:lnSpc>
              <a:spcBef>
                <a:spcPts val="1000"/>
              </a:spcBef>
              <a:spcAft>
                <a:spcPts val="0"/>
              </a:spcAft>
              <a:buClr>
                <a:schemeClr val="lt1"/>
              </a:buClr>
              <a:buSzPts val="4400"/>
              <a:buFont typeface="Merriweather"/>
              <a:buNone/>
            </a:pPr>
            <a:r>
              <a:t/>
            </a:r>
            <a:endParaRPr b="1" sz="4200" u="none" cap="none" strike="noStrike">
              <a:solidFill>
                <a:schemeClr val="lt1"/>
              </a:solidFill>
              <a:latin typeface="Merriweather"/>
              <a:ea typeface="Merriweather"/>
              <a:cs typeface="Merriweather"/>
              <a:sym typeface="Merriweather"/>
            </a:endParaRPr>
          </a:p>
        </p:txBody>
      </p:sp>
      <p:sp>
        <p:nvSpPr>
          <p:cNvPr id="734" name="Google Shape;734;gd80a06da9f_0_437"/>
          <p:cNvSpPr txBox="1"/>
          <p:nvPr/>
        </p:nvSpPr>
        <p:spPr>
          <a:xfrm>
            <a:off x="838200" y="579342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gd80a06da9f_0_375"/>
          <p:cNvSpPr txBox="1"/>
          <p:nvPr>
            <p:ph type="ctrTitle"/>
          </p:nvPr>
        </p:nvSpPr>
        <p:spPr>
          <a:xfrm>
            <a:off x="1012031" y="1122363"/>
            <a:ext cx="10167900" cy="19770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323F4F"/>
              </a:buClr>
              <a:buSzPct val="100000"/>
              <a:buFont typeface="Calibri"/>
              <a:buNone/>
            </a:pPr>
            <a:r>
              <a:rPr b="1" lang="da-DK" sz="5400">
                <a:solidFill>
                  <a:srgbClr val="323F4F"/>
                </a:solidFill>
              </a:rPr>
              <a:t>Sammen om den blandede by</a:t>
            </a:r>
            <a:br>
              <a:rPr b="1" lang="da-DK">
                <a:solidFill>
                  <a:srgbClr val="323F4F"/>
                </a:solidFill>
              </a:rPr>
            </a:br>
            <a:r>
              <a:rPr lang="da-DK" sz="4000">
                <a:solidFill>
                  <a:srgbClr val="323F4F"/>
                </a:solidFill>
              </a:rPr>
              <a:t>Jens Ejner Christensen </a:t>
            </a:r>
            <a:endParaRPr sz="4000">
              <a:solidFill>
                <a:srgbClr val="323F4F"/>
              </a:solidFill>
            </a:endParaRPr>
          </a:p>
        </p:txBody>
      </p:sp>
      <p:pic>
        <p:nvPicPr>
          <p:cNvPr id="740" name="Google Shape;740;gd80a06da9f_0_375"/>
          <p:cNvPicPr preferRelativeResize="0"/>
          <p:nvPr/>
        </p:nvPicPr>
        <p:blipFill rotWithShape="1">
          <a:blip r:embed="rId3">
            <a:alphaModFix/>
          </a:blip>
          <a:srcRect b="0" l="0" r="0" t="0"/>
          <a:stretch/>
        </p:blipFill>
        <p:spPr>
          <a:xfrm>
            <a:off x="0" y="4576335"/>
            <a:ext cx="12191997" cy="2438154"/>
          </a:xfrm>
          <a:prstGeom prst="rect">
            <a:avLst/>
          </a:prstGeom>
          <a:noFill/>
          <a:ln>
            <a:noFill/>
          </a:ln>
        </p:spPr>
      </p:pic>
      <p:sp>
        <p:nvSpPr>
          <p:cNvPr id="741" name="Google Shape;741;gd80a06da9f_0_375"/>
          <p:cNvSpPr txBox="1"/>
          <p:nvPr>
            <p:ph idx="1" type="subTitle"/>
          </p:nvPr>
        </p:nvSpPr>
        <p:spPr>
          <a:xfrm>
            <a:off x="1012031" y="3602038"/>
            <a:ext cx="10167900" cy="16557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323F4F"/>
              </a:buClr>
              <a:buSzPts val="2400"/>
              <a:buNone/>
            </a:pPr>
            <a:r>
              <a:rPr lang="da-DK">
                <a:solidFill>
                  <a:srgbClr val="323F4F"/>
                </a:solidFill>
              </a:rPr>
              <a:t>Borgmester Vejle Kommune </a:t>
            </a:r>
            <a:endParaRPr/>
          </a:p>
          <a:p>
            <a:pPr indent="0" lvl="0" marL="0" rtl="0" algn="ctr">
              <a:lnSpc>
                <a:spcPct val="90000"/>
              </a:lnSpc>
              <a:spcBef>
                <a:spcPts val="1000"/>
              </a:spcBef>
              <a:spcAft>
                <a:spcPts val="0"/>
              </a:spcAft>
              <a:buClr>
                <a:schemeClr val="dk1"/>
              </a:buClr>
              <a:buSzPts val="2400"/>
              <a:buNone/>
            </a:pPr>
            <a:r>
              <a:t/>
            </a:r>
            <a:endParaRPr>
              <a:solidFill>
                <a:srgbClr val="323F4F"/>
              </a:solidFill>
            </a:endParaRPr>
          </a:p>
          <a:p>
            <a:pPr indent="0" lvl="0" marL="0" rtl="0" algn="ctr">
              <a:lnSpc>
                <a:spcPct val="90000"/>
              </a:lnSpc>
              <a:spcBef>
                <a:spcPts val="1000"/>
              </a:spcBef>
              <a:spcAft>
                <a:spcPts val="0"/>
              </a:spcAft>
              <a:buClr>
                <a:srgbClr val="323F4F"/>
              </a:buClr>
              <a:buSzPts val="1800"/>
              <a:buNone/>
            </a:pPr>
            <a:r>
              <a:rPr lang="da-DK" sz="1800">
                <a:solidFill>
                  <a:srgbClr val="323F4F"/>
                </a:solidFill>
              </a:rPr>
              <a:t>Bystrategisk Udsyn | Landsbyggefonden</a:t>
            </a:r>
            <a:endParaRPr/>
          </a:p>
          <a:p>
            <a:pPr indent="0" lvl="0" marL="0" rtl="0" algn="ctr">
              <a:lnSpc>
                <a:spcPct val="90000"/>
              </a:lnSpc>
              <a:spcBef>
                <a:spcPts val="1000"/>
              </a:spcBef>
              <a:spcAft>
                <a:spcPts val="0"/>
              </a:spcAft>
              <a:buClr>
                <a:srgbClr val="323F4F"/>
              </a:buClr>
              <a:buSzPts val="1800"/>
              <a:buNone/>
            </a:pPr>
            <a:r>
              <a:rPr lang="da-DK" sz="1800">
                <a:solidFill>
                  <a:srgbClr val="323F4F"/>
                </a:solidFill>
              </a:rPr>
              <a:t>3. juni 2021 | Centralværkstedet i Aarhus</a:t>
            </a:r>
            <a:endParaRPr sz="1800">
              <a:solidFill>
                <a:srgbClr val="323F4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
          <p:cNvSpPr txBox="1"/>
          <p:nvPr>
            <p:ph type="title"/>
          </p:nvPr>
        </p:nvSpPr>
        <p:spPr>
          <a:xfrm>
            <a:off x="528725" y="702403"/>
            <a:ext cx="10515600" cy="11109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4000"/>
              <a:buFont typeface="Merriweather"/>
              <a:buNone/>
            </a:pPr>
            <a:r>
              <a:rPr lang="da-DK" sz="4000"/>
              <a:t>Dagens program</a:t>
            </a:r>
            <a:endParaRPr sz="1400"/>
          </a:p>
        </p:txBody>
      </p:sp>
      <p:sp>
        <p:nvSpPr>
          <p:cNvPr id="230" name="Google Shape;230;p2"/>
          <p:cNvSpPr txBox="1"/>
          <p:nvPr>
            <p:ph idx="1" type="body"/>
          </p:nvPr>
        </p:nvSpPr>
        <p:spPr>
          <a:xfrm>
            <a:off x="408500" y="1623400"/>
            <a:ext cx="11512500" cy="4351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000"/>
              </a:spcBef>
              <a:spcAft>
                <a:spcPts val="0"/>
              </a:spcAft>
              <a:buClr>
                <a:schemeClr val="lt1"/>
              </a:buClr>
              <a:buSzPts val="1600"/>
              <a:buNone/>
            </a:pPr>
            <a:r>
              <a:rPr lang="da-DK" sz="1700">
                <a:latin typeface="Merriweather Light"/>
                <a:ea typeface="Merriweather Light"/>
                <a:cs typeface="Merriweather Light"/>
                <a:sym typeface="Merriweather Light"/>
              </a:rPr>
              <a:t>10.00-10.10:	Velkomst v. Landsbyggefonden og Tænketanken Mandag Morgen</a:t>
            </a:r>
            <a:endParaRPr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Clr>
                <a:schemeClr val="lt1"/>
              </a:buClr>
              <a:buSzPts val="1600"/>
              <a:buNone/>
            </a:pPr>
            <a:r>
              <a:rPr lang="da-DK" sz="1700">
                <a:latin typeface="Merriweather Light"/>
                <a:ea typeface="Merriweather Light"/>
                <a:cs typeface="Merriweather Light"/>
                <a:sym typeface="Merriweather Light"/>
              </a:rPr>
              <a:t>10.10-10.20: 	Landsbyggefondens nye bystrategiske tiltag ‘Review Boards’ v. Gehl Architects</a:t>
            </a:r>
            <a:endParaRPr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Clr>
                <a:schemeClr val="lt1"/>
              </a:buClr>
              <a:buSzPts val="1600"/>
              <a:buNone/>
            </a:pPr>
            <a:r>
              <a:rPr lang="da-DK" sz="1700">
                <a:latin typeface="Merriweather Light"/>
                <a:ea typeface="Merriweather Light"/>
                <a:cs typeface="Merriweather Light"/>
                <a:sym typeface="Merriweather Light"/>
              </a:rPr>
              <a:t>10.20-11.00:	Fremtidens blandede by v. keynote speaker, Jeff Risom, fra Gehl Architects</a:t>
            </a:r>
            <a:endParaRPr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Clr>
                <a:schemeClr val="lt1"/>
              </a:buClr>
              <a:buSzPts val="1600"/>
              <a:buNone/>
            </a:pPr>
            <a:r>
              <a:rPr i="1" lang="da-DK" sz="1700">
                <a:latin typeface="Merriweather Light"/>
                <a:ea typeface="Merriweather Light"/>
                <a:cs typeface="Merriweather Light"/>
                <a:sym typeface="Merriweather Light"/>
              </a:rPr>
              <a:t>11.00-11.15:	Kaffepause</a:t>
            </a:r>
            <a:endParaRPr i="1"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Clr>
                <a:schemeClr val="lt1"/>
              </a:buClr>
              <a:buSzPts val="1600"/>
              <a:buNone/>
            </a:pPr>
            <a:r>
              <a:rPr lang="da-DK" sz="1700">
                <a:latin typeface="Merriweather Light"/>
                <a:ea typeface="Merriweather Light"/>
                <a:cs typeface="Merriweather Light"/>
                <a:sym typeface="Merriweather Light"/>
              </a:rPr>
              <a:t>11.15-12.15:	Interaktiv debatsession: Almene boligers rolle i den blandede by v. fire fageksperter</a:t>
            </a:r>
            <a:endParaRPr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Clr>
                <a:schemeClr val="lt1"/>
              </a:buClr>
              <a:buSzPts val="1600"/>
              <a:buNone/>
            </a:pPr>
            <a:r>
              <a:rPr i="1" lang="da-DK" sz="1700">
                <a:latin typeface="Merriweather Light"/>
                <a:ea typeface="Merriweather Light"/>
                <a:cs typeface="Merriweather Light"/>
                <a:sym typeface="Merriweather Light"/>
              </a:rPr>
              <a:t>12.15-13.00:	Corona-venlig frokost</a:t>
            </a:r>
            <a:endParaRPr i="1"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None/>
            </a:pPr>
            <a:r>
              <a:rPr lang="da-DK" sz="1700">
                <a:latin typeface="Merriweather Light"/>
                <a:ea typeface="Merriweather Light"/>
                <a:cs typeface="Merriweather Light"/>
                <a:sym typeface="Merriweather Light"/>
              </a:rPr>
              <a:t>13.00-13.15:	Energizer og præsentation af eftermiddagens deep dives (workshops)</a:t>
            </a:r>
            <a:endParaRPr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None/>
            </a:pPr>
            <a:r>
              <a:rPr lang="da-DK" sz="1700">
                <a:latin typeface="Merriweather Light"/>
                <a:ea typeface="Merriweather Light"/>
                <a:cs typeface="Merriweather Light"/>
                <a:sym typeface="Merriweather Light"/>
              </a:rPr>
              <a:t>13.15-14.45:	Seks Deep Dives (workshops)</a:t>
            </a:r>
            <a:endParaRPr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None/>
            </a:pPr>
            <a:r>
              <a:rPr lang="da-DK" sz="1700">
                <a:latin typeface="Merriweather Light"/>
                <a:ea typeface="Merriweather Light"/>
                <a:cs typeface="Merriweather Light"/>
                <a:sym typeface="Merriweather Light"/>
              </a:rPr>
              <a:t>14.45-14.55:	Teaser for næste konference v. </a:t>
            </a:r>
            <a:r>
              <a:rPr lang="da-DK" sz="1700">
                <a:latin typeface="Merriweather Light"/>
                <a:ea typeface="Merriweather Light"/>
                <a:cs typeface="Merriweather Light"/>
                <a:sym typeface="Merriweather Light"/>
              </a:rPr>
              <a:t>Bent Madsen, adm. direktør i Landsbyggefonden</a:t>
            </a:r>
            <a:endParaRPr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None/>
            </a:pPr>
            <a:r>
              <a:rPr lang="da-DK" sz="1700">
                <a:latin typeface="Merriweather Light"/>
                <a:ea typeface="Merriweather Light"/>
                <a:cs typeface="Merriweather Light"/>
                <a:sym typeface="Merriweather Light"/>
              </a:rPr>
              <a:t>14.55-15.00:	</a:t>
            </a:r>
            <a:r>
              <a:rPr lang="da-DK" sz="1700">
                <a:latin typeface="Merriweather Light"/>
                <a:ea typeface="Merriweather Light"/>
                <a:cs typeface="Merriweather Light"/>
                <a:sym typeface="Merriweather Light"/>
              </a:rPr>
              <a:t>Opsamling</a:t>
            </a:r>
            <a:r>
              <a:rPr lang="da-DK" sz="1700">
                <a:latin typeface="Merriweather Light"/>
                <a:ea typeface="Merriweather Light"/>
                <a:cs typeface="Merriweather Light"/>
                <a:sym typeface="Merriweather Light"/>
              </a:rPr>
              <a:t> og tak for i dag </a:t>
            </a:r>
            <a:endParaRPr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None/>
            </a:pPr>
            <a:r>
              <a:rPr i="1" lang="da-DK" sz="1700">
                <a:latin typeface="Merriweather Light"/>
                <a:ea typeface="Merriweather Light"/>
                <a:cs typeface="Merriweather Light"/>
                <a:sym typeface="Merriweather Light"/>
              </a:rPr>
              <a:t>15.00-16.00: 	Netværksøl og mingling </a:t>
            </a:r>
            <a:endParaRPr i="1"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None/>
            </a:pPr>
            <a:r>
              <a:t/>
            </a:r>
            <a:endParaRPr sz="1700">
              <a:latin typeface="Merriweather Light"/>
              <a:ea typeface="Merriweather Light"/>
              <a:cs typeface="Merriweather Light"/>
              <a:sym typeface="Merriweather Light"/>
            </a:endParaRPr>
          </a:p>
          <a:p>
            <a:pPr indent="0" lvl="0" marL="0" rtl="0" algn="l">
              <a:lnSpc>
                <a:spcPct val="115000"/>
              </a:lnSpc>
              <a:spcBef>
                <a:spcPts val="1000"/>
              </a:spcBef>
              <a:spcAft>
                <a:spcPts val="0"/>
              </a:spcAft>
              <a:buClr>
                <a:schemeClr val="lt1"/>
              </a:buClr>
              <a:buSzPts val="2800"/>
              <a:buNone/>
            </a:pPr>
            <a:r>
              <a:t/>
            </a:r>
            <a:endParaRPr sz="1700">
              <a:latin typeface="Merriweather Light"/>
              <a:ea typeface="Merriweather Light"/>
              <a:cs typeface="Merriweather Light"/>
              <a:sym typeface="Merriweather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gd80a06da9f_0_6"/>
          <p:cNvPicPr preferRelativeResize="0"/>
          <p:nvPr/>
        </p:nvPicPr>
        <p:blipFill rotWithShape="1">
          <a:blip r:embed="rId3">
            <a:alphaModFix/>
          </a:blip>
          <a:srcRect b="0" l="0" r="0" t="0"/>
          <a:stretch/>
        </p:blipFill>
        <p:spPr>
          <a:xfrm>
            <a:off x="-35084" y="-12701"/>
            <a:ext cx="12227082" cy="8151387"/>
          </a:xfrm>
          <a:prstGeom prst="rect">
            <a:avLst/>
          </a:prstGeom>
          <a:noFill/>
          <a:ln>
            <a:noFill/>
          </a:ln>
        </p:spPr>
      </p:pic>
      <p:sp>
        <p:nvSpPr>
          <p:cNvPr id="748" name="Google Shape;748;gd80a06da9f_0_6"/>
          <p:cNvSpPr/>
          <p:nvPr/>
        </p:nvSpPr>
        <p:spPr>
          <a:xfrm>
            <a:off x="7117080" y="374904"/>
            <a:ext cx="5068500" cy="2761500"/>
          </a:xfrm>
          <a:prstGeom prst="rect">
            <a:avLst/>
          </a:prstGeom>
          <a:solidFill>
            <a:srgbClr val="254061">
              <a:alpha val="847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9" name="Google Shape;749;gd80a06da9f_0_6"/>
          <p:cNvSpPr txBox="1"/>
          <p:nvPr/>
        </p:nvSpPr>
        <p:spPr>
          <a:xfrm>
            <a:off x="7406640" y="7560"/>
            <a:ext cx="53460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Calibri"/>
              <a:buNone/>
            </a:pPr>
            <a:r>
              <a:rPr b="0" i="0" lang="da-DK" sz="2800" u="none" cap="none" strike="noStrike">
                <a:solidFill>
                  <a:srgbClr val="FFFFFF"/>
                </a:solidFill>
                <a:latin typeface="Calibri"/>
                <a:ea typeface="Calibri"/>
                <a:cs typeface="Calibri"/>
                <a:sym typeface="Calibri"/>
              </a:rPr>
              <a:t>	</a:t>
            </a:r>
            <a:endParaRPr/>
          </a:p>
          <a:p>
            <a:pPr indent="0" lvl="0" marL="0" marR="0" rtl="0" algn="l">
              <a:lnSpc>
                <a:spcPct val="100000"/>
              </a:lnSpc>
              <a:spcBef>
                <a:spcPts val="0"/>
              </a:spcBef>
              <a:spcAft>
                <a:spcPts val="0"/>
              </a:spcAft>
              <a:buClr>
                <a:srgbClr val="FFFFFF"/>
              </a:buClr>
              <a:buSzPts val="2400"/>
              <a:buFont typeface="Calibri"/>
              <a:buNone/>
            </a:pPr>
            <a:r>
              <a:rPr b="1" i="0" lang="da-DK" sz="2400" u="none" cap="none" strike="noStrike">
                <a:solidFill>
                  <a:srgbClr val="FFFFFF"/>
                </a:solidFill>
                <a:latin typeface="Calibri"/>
                <a:ea typeface="Calibri"/>
                <a:cs typeface="Calibri"/>
                <a:sym typeface="Calibri"/>
              </a:rPr>
              <a:t>Vejle vokser</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FFFFFF"/>
              </a:solidFill>
              <a:latin typeface="Calibri"/>
              <a:ea typeface="Calibri"/>
              <a:cs typeface="Calibri"/>
              <a:sym typeface="Calibri"/>
            </a:endParaRPr>
          </a:p>
          <a:p>
            <a:pPr indent="-342900" lvl="0" marL="342900" marR="0" rtl="0" algn="l">
              <a:lnSpc>
                <a:spcPct val="100000"/>
              </a:lnSpc>
              <a:spcBef>
                <a:spcPts val="0"/>
              </a:spcBef>
              <a:spcAft>
                <a:spcPts val="0"/>
              </a:spcAft>
              <a:buClr>
                <a:srgbClr val="FFFFFF"/>
              </a:buClr>
              <a:buSzPts val="2400"/>
              <a:buFont typeface="Arial"/>
              <a:buChar char="•"/>
            </a:pPr>
            <a:r>
              <a:rPr b="0" i="0" lang="da-DK" sz="2400" u="none" cap="none" strike="noStrike">
                <a:solidFill>
                  <a:srgbClr val="FFFFFF"/>
                </a:solidFill>
                <a:latin typeface="Calibri"/>
                <a:ea typeface="Calibri"/>
                <a:cs typeface="Calibri"/>
                <a:sym typeface="Calibri"/>
              </a:rPr>
              <a:t>Vækstdagsorden</a:t>
            </a:r>
            <a:endParaRPr/>
          </a:p>
          <a:p>
            <a:pPr indent="-342900" lvl="0" marL="342900" marR="0" rtl="0" algn="l">
              <a:lnSpc>
                <a:spcPct val="100000"/>
              </a:lnSpc>
              <a:spcBef>
                <a:spcPts val="0"/>
              </a:spcBef>
              <a:spcAft>
                <a:spcPts val="0"/>
              </a:spcAft>
              <a:buClr>
                <a:srgbClr val="FFFFFF"/>
              </a:buClr>
              <a:buSzPts val="2400"/>
              <a:buFont typeface="Arial"/>
              <a:buChar char="•"/>
            </a:pPr>
            <a:r>
              <a:rPr b="0" i="0" lang="da-DK" sz="2400" u="none" cap="none" strike="noStrike">
                <a:solidFill>
                  <a:srgbClr val="FFFFFF"/>
                </a:solidFill>
                <a:latin typeface="Calibri"/>
                <a:ea typeface="Calibri"/>
                <a:cs typeface="Calibri"/>
                <a:sym typeface="Calibri"/>
              </a:rPr>
              <a:t>5. største kommune i DK</a:t>
            </a:r>
            <a:endParaRPr/>
          </a:p>
          <a:p>
            <a:pPr indent="-342900" lvl="0" marL="342900" marR="0" rtl="0" algn="l">
              <a:lnSpc>
                <a:spcPct val="100000"/>
              </a:lnSpc>
              <a:spcBef>
                <a:spcPts val="0"/>
              </a:spcBef>
              <a:spcAft>
                <a:spcPts val="0"/>
              </a:spcAft>
              <a:buClr>
                <a:srgbClr val="FFFFFF"/>
              </a:buClr>
              <a:buSzPts val="2400"/>
              <a:buFont typeface="Arial"/>
              <a:buChar char="•"/>
            </a:pPr>
            <a:r>
              <a:rPr b="0" i="0" lang="da-DK" sz="2400" u="none" cap="none" strike="noStrike">
                <a:solidFill>
                  <a:srgbClr val="FFFFFF"/>
                </a:solidFill>
                <a:latin typeface="Calibri"/>
                <a:ea typeface="Calibri"/>
                <a:cs typeface="Calibri"/>
                <a:sym typeface="Calibri"/>
              </a:rPr>
              <a:t>Vokset med 1.571 borgere i 2020</a:t>
            </a:r>
            <a:endParaRPr/>
          </a:p>
          <a:p>
            <a:pPr indent="-342900" lvl="0" marL="342900" marR="0" rtl="0" algn="l">
              <a:lnSpc>
                <a:spcPct val="100000"/>
              </a:lnSpc>
              <a:spcBef>
                <a:spcPts val="0"/>
              </a:spcBef>
              <a:spcAft>
                <a:spcPts val="0"/>
              </a:spcAft>
              <a:buClr>
                <a:srgbClr val="FFFFFF"/>
              </a:buClr>
              <a:buSzPts val="2400"/>
              <a:buFont typeface="Arial"/>
              <a:buChar char="•"/>
            </a:pPr>
            <a:r>
              <a:rPr b="0" i="0" lang="da-DK" sz="2400" u="none" cap="none" strike="noStrike">
                <a:solidFill>
                  <a:srgbClr val="FFFFFF"/>
                </a:solidFill>
                <a:latin typeface="Calibri"/>
                <a:ea typeface="Calibri"/>
                <a:cs typeface="Calibri"/>
                <a:sym typeface="Calibri"/>
              </a:rPr>
              <a:t>Runder 117.000 indbyggere</a:t>
            </a:r>
            <a:endParaRPr/>
          </a:p>
          <a:p>
            <a:pPr indent="0" lvl="0" marL="0" marR="0" rtl="0" algn="l">
              <a:lnSpc>
                <a:spcPct val="100000"/>
              </a:lnSpc>
              <a:spcBef>
                <a:spcPts val="0"/>
              </a:spcBef>
              <a:spcAft>
                <a:spcPts val="0"/>
              </a:spcAft>
              <a:buClr>
                <a:srgbClr val="FFFFFF"/>
              </a:buClr>
              <a:buSzPts val="2400"/>
              <a:buFont typeface="Calibri"/>
              <a:buNone/>
            </a:pPr>
            <a:r>
              <a:rPr b="0" i="0" lang="da-DK" sz="2400" u="none" cap="none" strike="noStrike">
                <a:solidFill>
                  <a:srgbClr val="FFFFFF"/>
                </a:solidFill>
                <a:latin typeface="Calibri"/>
                <a:ea typeface="Calibri"/>
                <a:cs typeface="Calibri"/>
                <a:sym typeface="Calibri"/>
              </a:rPr>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id="755" name="Google Shape;755;gd80a06da9f_0_13"/>
          <p:cNvPicPr preferRelativeResize="0"/>
          <p:nvPr/>
        </p:nvPicPr>
        <p:blipFill rotWithShape="1">
          <a:blip r:embed="rId3">
            <a:alphaModFix/>
          </a:blip>
          <a:srcRect b="0" l="8832" r="21510" t="0"/>
          <a:stretch/>
        </p:blipFill>
        <p:spPr>
          <a:xfrm>
            <a:off x="0" y="-930894"/>
            <a:ext cx="12191999" cy="8495855"/>
          </a:xfrm>
          <a:prstGeom prst="rect">
            <a:avLst/>
          </a:prstGeom>
          <a:noFill/>
          <a:ln>
            <a:noFill/>
          </a:ln>
        </p:spPr>
      </p:pic>
      <p:sp>
        <p:nvSpPr>
          <p:cNvPr id="756" name="Google Shape;756;gd80a06da9f_0_13"/>
          <p:cNvSpPr/>
          <p:nvPr/>
        </p:nvSpPr>
        <p:spPr>
          <a:xfrm>
            <a:off x="7175501" y="154514"/>
            <a:ext cx="5004900" cy="1322700"/>
          </a:xfrm>
          <a:prstGeom prst="rect">
            <a:avLst/>
          </a:prstGeom>
          <a:solidFill>
            <a:srgbClr val="254061">
              <a:alpha val="847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57" name="Google Shape;757;gd80a06da9f_0_13"/>
          <p:cNvSpPr txBox="1"/>
          <p:nvPr/>
        </p:nvSpPr>
        <p:spPr>
          <a:xfrm>
            <a:off x="7175502" y="-208899"/>
            <a:ext cx="5391600" cy="190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400"/>
              <a:buFont typeface="Calibri"/>
              <a:buNone/>
            </a:pPr>
            <a:r>
              <a:rPr b="0" i="0" lang="da-DK" sz="2400" u="none" cap="none" strike="noStrike">
                <a:solidFill>
                  <a:srgbClr val="FFFFFF"/>
                </a:solidFill>
                <a:latin typeface="Calibri"/>
                <a:ea typeface="Calibri"/>
                <a:cs typeface="Calibri"/>
                <a:sym typeface="Calibri"/>
              </a:rPr>
              <a:t>Vejle – strategisk byudvikling</a:t>
            </a:r>
            <a:endParaRPr/>
          </a:p>
          <a:p>
            <a:pPr indent="-342900" lvl="0" marL="342900" marR="0" rtl="0" algn="l">
              <a:lnSpc>
                <a:spcPct val="100000"/>
              </a:lnSpc>
              <a:spcBef>
                <a:spcPts val="0"/>
              </a:spcBef>
              <a:spcAft>
                <a:spcPts val="0"/>
              </a:spcAft>
              <a:buClr>
                <a:srgbClr val="FFFFFF"/>
              </a:buClr>
              <a:buSzPts val="2400"/>
              <a:buFont typeface="Arial"/>
              <a:buChar char="•"/>
            </a:pPr>
            <a:r>
              <a:rPr b="0" i="0" lang="da-DK" sz="2400" u="none" cap="none" strike="noStrike">
                <a:solidFill>
                  <a:srgbClr val="FFFFFF"/>
                </a:solidFill>
                <a:latin typeface="Calibri"/>
                <a:ea typeface="Calibri"/>
                <a:cs typeface="Calibri"/>
                <a:sym typeface="Calibri"/>
              </a:rPr>
              <a:t>Blandet by med handel, boliger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400"/>
              <a:buFont typeface="Calibri"/>
              <a:buNone/>
            </a:pPr>
            <a:r>
              <a:rPr b="0" i="0" lang="da-DK" sz="2400" u="none" cap="none" strike="noStrike">
                <a:solidFill>
                  <a:srgbClr val="FFFFFF"/>
                </a:solidFill>
                <a:latin typeface="Calibri"/>
                <a:ea typeface="Calibri"/>
                <a:cs typeface="Calibri"/>
                <a:sym typeface="Calibri"/>
              </a:rPr>
              <a:t>     og mødesteder – i hver af bydelene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58" name="Google Shape;758;gd80a06da9f_0_13"/>
          <p:cNvSpPr txBox="1"/>
          <p:nvPr/>
        </p:nvSpPr>
        <p:spPr>
          <a:xfrm>
            <a:off x="1441939" y="1477108"/>
            <a:ext cx="1946100" cy="4617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da-DK" sz="2400" u="none" cap="none" strike="noStrike">
                <a:solidFill>
                  <a:schemeClr val="lt1"/>
                </a:solidFill>
                <a:latin typeface="Calibri"/>
                <a:ea typeface="Calibri"/>
                <a:cs typeface="Calibri"/>
                <a:sym typeface="Calibri"/>
              </a:rPr>
              <a:t>Nørremarken</a:t>
            </a:r>
            <a:endParaRPr sz="2400">
              <a:solidFill>
                <a:schemeClr val="lt1"/>
              </a:solidFill>
              <a:latin typeface="Calibri"/>
              <a:ea typeface="Calibri"/>
              <a:cs typeface="Calibri"/>
              <a:sym typeface="Calibri"/>
            </a:endParaRPr>
          </a:p>
        </p:txBody>
      </p:sp>
      <p:sp>
        <p:nvSpPr>
          <p:cNvPr id="759" name="Google Shape;759;gd80a06da9f_0_13"/>
          <p:cNvSpPr txBox="1"/>
          <p:nvPr/>
        </p:nvSpPr>
        <p:spPr>
          <a:xfrm>
            <a:off x="6784144" y="4213681"/>
            <a:ext cx="1946100" cy="4617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Ny Rosborg</a:t>
            </a:r>
            <a:endParaRPr sz="2400">
              <a:solidFill>
                <a:schemeClr val="lt1"/>
              </a:solidFill>
              <a:latin typeface="Calibri"/>
              <a:ea typeface="Calibri"/>
              <a:cs typeface="Calibri"/>
              <a:sym typeface="Calibri"/>
            </a:endParaRPr>
          </a:p>
        </p:txBody>
      </p:sp>
      <p:sp>
        <p:nvSpPr>
          <p:cNvPr id="760" name="Google Shape;760;gd80a06da9f_0_13"/>
          <p:cNvSpPr txBox="1"/>
          <p:nvPr/>
        </p:nvSpPr>
        <p:spPr>
          <a:xfrm>
            <a:off x="2903806" y="3344934"/>
            <a:ext cx="1386900" cy="4617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Vestbyen</a:t>
            </a:r>
            <a:endParaRPr sz="2400">
              <a:solidFill>
                <a:schemeClr val="lt1"/>
              </a:solidFill>
              <a:latin typeface="Calibri"/>
              <a:ea typeface="Calibri"/>
              <a:cs typeface="Calibri"/>
              <a:sym typeface="Calibri"/>
            </a:endParaRPr>
          </a:p>
        </p:txBody>
      </p:sp>
      <p:sp>
        <p:nvSpPr>
          <p:cNvPr id="761" name="Google Shape;761;gd80a06da9f_0_13"/>
          <p:cNvSpPr txBox="1"/>
          <p:nvPr/>
        </p:nvSpPr>
        <p:spPr>
          <a:xfrm>
            <a:off x="5402580" y="2891035"/>
            <a:ext cx="1386900" cy="4617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Centrum</a:t>
            </a:r>
            <a:endParaRPr sz="2400">
              <a:solidFill>
                <a:schemeClr val="lt1"/>
              </a:solidFill>
              <a:latin typeface="Calibri"/>
              <a:ea typeface="Calibri"/>
              <a:cs typeface="Calibri"/>
              <a:sym typeface="Calibri"/>
            </a:endParaRPr>
          </a:p>
        </p:txBody>
      </p:sp>
      <p:sp>
        <p:nvSpPr>
          <p:cNvPr id="762" name="Google Shape;762;gd80a06da9f_0_13"/>
          <p:cNvSpPr txBox="1"/>
          <p:nvPr/>
        </p:nvSpPr>
        <p:spPr>
          <a:xfrm>
            <a:off x="6491654" y="2406532"/>
            <a:ext cx="1636500" cy="4617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Fjordbyen</a:t>
            </a:r>
            <a:endParaRPr sz="2400">
              <a:solidFill>
                <a:schemeClr val="lt1"/>
              </a:solidFill>
              <a:latin typeface="Calibri"/>
              <a:ea typeface="Calibri"/>
              <a:cs typeface="Calibri"/>
              <a:sym typeface="Calibri"/>
            </a:endParaRPr>
          </a:p>
        </p:txBody>
      </p:sp>
      <p:sp>
        <p:nvSpPr>
          <p:cNvPr id="763" name="Google Shape;763;gd80a06da9f_0_13"/>
          <p:cNvSpPr txBox="1"/>
          <p:nvPr/>
        </p:nvSpPr>
        <p:spPr>
          <a:xfrm>
            <a:off x="10146319" y="1477108"/>
            <a:ext cx="2045700" cy="4617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Søndermarken</a:t>
            </a:r>
            <a:endParaRPr sz="240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465A"/>
        </a:solidFill>
      </p:bgPr>
    </p:bg>
    <p:spTree>
      <p:nvGrpSpPr>
        <p:cNvPr id="768" name="Shape 768"/>
        <p:cNvGrpSpPr/>
        <p:nvPr/>
      </p:nvGrpSpPr>
      <p:grpSpPr>
        <a:xfrm>
          <a:off x="0" y="0"/>
          <a:ext cx="0" cy="0"/>
          <a:chOff x="0" y="0"/>
          <a:chExt cx="0" cy="0"/>
        </a:xfrm>
      </p:grpSpPr>
      <p:pic>
        <p:nvPicPr>
          <p:cNvPr id="769" name="Google Shape;769;gd80a06da9f_0_26"/>
          <p:cNvPicPr preferRelativeResize="0"/>
          <p:nvPr/>
        </p:nvPicPr>
        <p:blipFill rotWithShape="1">
          <a:blip r:embed="rId3">
            <a:alphaModFix/>
          </a:blip>
          <a:srcRect b="0" l="0" r="0" t="0"/>
          <a:stretch/>
        </p:blipFill>
        <p:spPr>
          <a:xfrm>
            <a:off x="404416" y="6309320"/>
            <a:ext cx="914400" cy="419100"/>
          </a:xfrm>
          <a:prstGeom prst="rect">
            <a:avLst/>
          </a:prstGeom>
          <a:noFill/>
          <a:ln>
            <a:noFill/>
          </a:ln>
        </p:spPr>
      </p:pic>
      <p:sp>
        <p:nvSpPr>
          <p:cNvPr id="770" name="Google Shape;770;gd80a06da9f_0_26"/>
          <p:cNvSpPr txBox="1"/>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t/>
            </a:r>
            <a:endParaRPr b="0" i="0" sz="4000" u="none" cap="none" strike="noStrike">
              <a:solidFill>
                <a:schemeClr val="lt1"/>
              </a:solidFill>
              <a:latin typeface="Calibri"/>
              <a:ea typeface="Calibri"/>
              <a:cs typeface="Calibri"/>
              <a:sym typeface="Calibri"/>
            </a:endParaRPr>
          </a:p>
        </p:txBody>
      </p:sp>
      <p:sp>
        <p:nvSpPr>
          <p:cNvPr id="771" name="Google Shape;771;gd80a06da9f_0_26"/>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Calibri"/>
              <a:buNone/>
            </a:pPr>
            <a:r>
              <a:rPr b="0" i="0" lang="da-DK" sz="4400" u="none" cap="none" strike="noStrike">
                <a:solidFill>
                  <a:schemeClr val="lt1"/>
                </a:solidFill>
                <a:latin typeface="Calibri"/>
                <a:ea typeface="Calibri"/>
                <a:cs typeface="Calibri"/>
                <a:sym typeface="Calibri"/>
              </a:rPr>
              <a:t>Den blandende by – Bystrategiske greb </a:t>
            </a:r>
            <a:endParaRPr b="0" i="0" sz="4400" u="none" cap="none" strike="noStrike">
              <a:solidFill>
                <a:schemeClr val="lt1"/>
              </a:solidFill>
              <a:latin typeface="Calibri"/>
              <a:ea typeface="Calibri"/>
              <a:cs typeface="Calibri"/>
              <a:sym typeface="Calibri"/>
            </a:endParaRPr>
          </a:p>
        </p:txBody>
      </p:sp>
      <p:sp>
        <p:nvSpPr>
          <p:cNvPr id="772" name="Google Shape;772;gd80a06da9f_0_26"/>
          <p:cNvSpPr txBox="1"/>
          <p:nvPr/>
        </p:nvSpPr>
        <p:spPr>
          <a:xfrm>
            <a:off x="838200" y="1825625"/>
            <a:ext cx="11137800" cy="4351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800"/>
              <a:buFont typeface="Arial"/>
              <a:buNone/>
            </a:pPr>
            <a:r>
              <a:rPr b="1" i="0" lang="da-DK" sz="2800" u="none" cap="none" strike="noStrike">
                <a:solidFill>
                  <a:schemeClr val="lt1"/>
                </a:solidFill>
                <a:latin typeface="Calibri"/>
                <a:ea typeface="Calibri"/>
                <a:cs typeface="Calibri"/>
                <a:sym typeface="Calibri"/>
              </a:rPr>
              <a:t>Bystrategisk greb - boliger</a:t>
            </a:r>
            <a:endParaRPr/>
          </a:p>
          <a:p>
            <a:pPr indent="0" lvl="0" marL="0" marR="0" rtl="0" algn="l">
              <a:lnSpc>
                <a:spcPct val="90000"/>
              </a:lnSpc>
              <a:spcBef>
                <a:spcPts val="1000"/>
              </a:spcBef>
              <a:spcAft>
                <a:spcPts val="0"/>
              </a:spcAft>
              <a:buClr>
                <a:schemeClr val="dk1"/>
              </a:buClr>
              <a:buSzPts val="2800"/>
              <a:buFont typeface="Arial"/>
              <a:buNone/>
            </a:pPr>
            <a:r>
              <a:t/>
            </a:r>
            <a:endParaRPr b="1" i="0" sz="2800" u="none" cap="none" strike="noStrike">
              <a:solidFill>
                <a:schemeClr val="lt1"/>
              </a:solidFill>
              <a:latin typeface="Calibri"/>
              <a:ea typeface="Calibri"/>
              <a:cs typeface="Calibri"/>
              <a:sym typeface="Calibri"/>
            </a:endParaRPr>
          </a:p>
          <a:p>
            <a:pPr indent="-228600" lvl="0" marL="228600" marR="0" rtl="0" algn="l">
              <a:lnSpc>
                <a:spcPct val="90000"/>
              </a:lnSpc>
              <a:spcBef>
                <a:spcPts val="1000"/>
              </a:spcBef>
              <a:spcAft>
                <a:spcPts val="0"/>
              </a:spcAft>
              <a:buClr>
                <a:schemeClr val="lt1"/>
              </a:buClr>
              <a:buSzPts val="2800"/>
              <a:buFont typeface="Arial"/>
              <a:buChar char="•"/>
            </a:pPr>
            <a:r>
              <a:rPr lang="da-DK" sz="2800">
                <a:solidFill>
                  <a:schemeClr val="lt1"/>
                </a:solidFill>
                <a:latin typeface="Calibri"/>
                <a:ea typeface="Calibri"/>
                <a:cs typeface="Calibri"/>
                <a:sym typeface="Calibri"/>
              </a:rPr>
              <a:t>Boligpolitik (mangfoldig by – blandede boligtyper og boformer)</a:t>
            </a:r>
            <a:endParaRPr/>
          </a:p>
          <a:p>
            <a:pPr indent="-228600" lvl="0" marL="228600" marR="0" rtl="0" algn="l">
              <a:lnSpc>
                <a:spcPct val="90000"/>
              </a:lnSpc>
              <a:spcBef>
                <a:spcPts val="1000"/>
              </a:spcBef>
              <a:spcAft>
                <a:spcPts val="0"/>
              </a:spcAft>
              <a:buClr>
                <a:schemeClr val="lt1"/>
              </a:buClr>
              <a:buSzPts val="2800"/>
              <a:buFont typeface="Arial"/>
              <a:buChar char="•"/>
            </a:pPr>
            <a:r>
              <a:rPr b="0" i="0" lang="da-DK" sz="2800" u="none" cap="none" strike="noStrike">
                <a:solidFill>
                  <a:schemeClr val="lt1"/>
                </a:solidFill>
                <a:latin typeface="Calibri"/>
                <a:ea typeface="Calibri"/>
                <a:cs typeface="Calibri"/>
                <a:sym typeface="Calibri"/>
              </a:rPr>
              <a:t>Almen grundkapital – ny proces (to spor – velfærd og by/bolig strategisk)</a:t>
            </a:r>
            <a:endParaRPr/>
          </a:p>
          <a:p>
            <a:pPr indent="-228600" lvl="0" marL="228600" marR="0" rtl="0" algn="l">
              <a:lnSpc>
                <a:spcPct val="90000"/>
              </a:lnSpc>
              <a:spcBef>
                <a:spcPts val="1000"/>
              </a:spcBef>
              <a:spcAft>
                <a:spcPts val="0"/>
              </a:spcAft>
              <a:buClr>
                <a:schemeClr val="lt1"/>
              </a:buClr>
              <a:buSzPts val="2800"/>
              <a:buFont typeface="Arial"/>
              <a:buChar char="•"/>
            </a:pPr>
            <a:r>
              <a:rPr lang="da-DK" sz="2800">
                <a:solidFill>
                  <a:schemeClr val="lt1"/>
                </a:solidFill>
                <a:latin typeface="Calibri"/>
                <a:ea typeface="Calibri"/>
                <a:cs typeface="Calibri"/>
                <a:sym typeface="Calibri"/>
              </a:rPr>
              <a:t>Monitorering (følge udviklingen - på forkant med boligudviklingen)</a:t>
            </a:r>
            <a:endParaRPr/>
          </a:p>
          <a:p>
            <a:pPr indent="-228600" lvl="0" marL="228600" marR="0" rtl="0" algn="l">
              <a:lnSpc>
                <a:spcPct val="90000"/>
              </a:lnSpc>
              <a:spcBef>
                <a:spcPts val="1000"/>
              </a:spcBef>
              <a:spcAft>
                <a:spcPts val="0"/>
              </a:spcAft>
              <a:buClr>
                <a:schemeClr val="lt1"/>
              </a:buClr>
              <a:buSzPts val="2800"/>
              <a:buFont typeface="Arial"/>
              <a:buChar char="•"/>
            </a:pPr>
            <a:r>
              <a:rPr b="0" i="0" lang="da-DK" sz="2800" u="none" cap="none" strike="noStrike">
                <a:solidFill>
                  <a:schemeClr val="lt1"/>
                </a:solidFill>
                <a:latin typeface="Calibri"/>
                <a:ea typeface="Calibri"/>
                <a:cs typeface="Calibri"/>
                <a:sym typeface="Calibri"/>
              </a:rPr>
              <a:t>Boligsocial helhedsplan – ny ansøgning - fra to til fire områder (</a:t>
            </a:r>
            <a:r>
              <a:rPr lang="da-DK" sz="2800">
                <a:solidFill>
                  <a:schemeClr val="lt1"/>
                </a:solidFill>
                <a:latin typeface="Calibri"/>
                <a:ea typeface="Calibri"/>
                <a:cs typeface="Calibri"/>
                <a:sym typeface="Calibri"/>
              </a:rPr>
              <a:t>strategisk brug af </a:t>
            </a:r>
            <a:r>
              <a:rPr b="0" i="0" lang="da-DK" sz="2800" u="none" cap="none" strike="noStrike">
                <a:solidFill>
                  <a:schemeClr val="lt1"/>
                </a:solidFill>
                <a:latin typeface="Calibri"/>
                <a:ea typeface="Calibri"/>
                <a:cs typeface="Calibri"/>
                <a:sym typeface="Calibri"/>
              </a:rPr>
              <a:t>boligpolitiske</a:t>
            </a:r>
            <a:r>
              <a:rPr b="0" i="0" lang="da-DK" sz="2800" u="none" cap="none" strike="noStrike">
                <a:solidFill>
                  <a:schemeClr val="lt1"/>
                </a:solidFill>
                <a:latin typeface="Calibri"/>
                <a:ea typeface="Calibri"/>
                <a:cs typeface="Calibri"/>
                <a:sym typeface="Calibri"/>
              </a:rPr>
              <a:t> værktøjer, fællesskaber og samarbejder)</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gd80a06da9f_0_34"/>
          <p:cNvPicPr preferRelativeResize="0"/>
          <p:nvPr/>
        </p:nvPicPr>
        <p:blipFill rotWithShape="1">
          <a:blip r:embed="rId3">
            <a:alphaModFix/>
          </a:blip>
          <a:srcRect b="0" l="0" r="0" t="0"/>
          <a:stretch/>
        </p:blipFill>
        <p:spPr>
          <a:xfrm>
            <a:off x="-1" y="0"/>
            <a:ext cx="10296699" cy="6864467"/>
          </a:xfrm>
          <a:prstGeom prst="rect">
            <a:avLst/>
          </a:prstGeom>
          <a:noFill/>
          <a:ln>
            <a:noFill/>
          </a:ln>
        </p:spPr>
      </p:pic>
      <p:sp>
        <p:nvSpPr>
          <p:cNvPr id="779" name="Google Shape;779;gd80a06da9f_0_34"/>
          <p:cNvSpPr/>
          <p:nvPr/>
        </p:nvSpPr>
        <p:spPr>
          <a:xfrm>
            <a:off x="-57940" y="751297"/>
            <a:ext cx="9842269" cy="5818910"/>
          </a:xfrm>
          <a:custGeom>
            <a:rect b="b" l="l" r="r" t="t"/>
            <a:pathLst>
              <a:path extrusionOk="0" h="5818910" w="9842269">
                <a:moveTo>
                  <a:pt x="0" y="1205346"/>
                </a:moveTo>
                <a:lnTo>
                  <a:pt x="4588625" y="0"/>
                </a:lnTo>
                <a:lnTo>
                  <a:pt x="9842269" y="448888"/>
                </a:lnTo>
                <a:lnTo>
                  <a:pt x="8720051" y="1413164"/>
                </a:lnTo>
                <a:lnTo>
                  <a:pt x="7348451" y="2685011"/>
                </a:lnTo>
                <a:lnTo>
                  <a:pt x="5835535" y="4064924"/>
                </a:lnTo>
                <a:lnTo>
                  <a:pt x="4322618" y="5810597"/>
                </a:lnTo>
                <a:lnTo>
                  <a:pt x="8313" y="5818910"/>
                </a:lnTo>
                <a:lnTo>
                  <a:pt x="0" y="1205346"/>
                </a:lnTo>
                <a:close/>
              </a:path>
            </a:pathLst>
          </a:custGeom>
          <a:noFill/>
          <a:ln cap="flat" cmpd="sng" w="57150">
            <a:solidFill>
              <a:schemeClr val="lt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0" name="Google Shape;780;gd80a06da9f_0_34"/>
          <p:cNvSpPr txBox="1"/>
          <p:nvPr/>
        </p:nvSpPr>
        <p:spPr>
          <a:xfrm>
            <a:off x="7901355" y="3540364"/>
            <a:ext cx="4281000" cy="31401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Calibri"/>
              <a:buNone/>
            </a:pPr>
            <a:r>
              <a:rPr b="1" i="0" lang="da-DK" sz="1800" u="none" cap="none" strike="noStrike">
                <a:solidFill>
                  <a:srgbClr val="002060"/>
                </a:solidFill>
                <a:latin typeface="Calibri"/>
                <a:ea typeface="Calibri"/>
                <a:cs typeface="Calibri"/>
                <a:sym typeface="Calibri"/>
              </a:rPr>
              <a:t>7.106 indbyggere 2020 </a:t>
            </a:r>
            <a:endParaRPr b="0" i="0" sz="18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rgbClr val="002060"/>
              </a:buClr>
              <a:buSzPts val="1800"/>
              <a:buFont typeface="Calibri"/>
              <a:buNone/>
            </a:pPr>
            <a:r>
              <a:rPr b="0" i="0" lang="da-DK" sz="1800" u="none" cap="none" strike="noStrike">
                <a:solidFill>
                  <a:srgbClr val="002060"/>
                </a:solidFill>
                <a:latin typeface="Calibri"/>
                <a:ea typeface="Calibri"/>
                <a:cs typeface="Calibri"/>
                <a:sym typeface="Calibri"/>
              </a:rPr>
              <a:t>Flere indbyggere end f.eks. Børkop</a:t>
            </a:r>
            <a:endParaRPr/>
          </a:p>
          <a:p>
            <a:pPr indent="0" lvl="0" marL="0" marR="0" rtl="0" algn="l">
              <a:lnSpc>
                <a:spcPct val="100000"/>
              </a:lnSpc>
              <a:spcBef>
                <a:spcPts val="0"/>
              </a:spcBef>
              <a:spcAft>
                <a:spcPts val="0"/>
              </a:spcAft>
              <a:buClr>
                <a:srgbClr val="002060"/>
              </a:buClr>
              <a:buSzPts val="1800"/>
              <a:buFont typeface="Calibri"/>
              <a:buNone/>
            </a:pPr>
            <a:r>
              <a:rPr b="0" i="0" lang="da-DK" sz="1800" u="none" cap="none" strike="noStrike">
                <a:solidFill>
                  <a:srgbClr val="002060"/>
                </a:solidFill>
                <a:latin typeface="Calibri"/>
                <a:ea typeface="Calibri"/>
                <a:cs typeface="Calibri"/>
                <a:sym typeface="Calibri"/>
              </a:rPr>
              <a:t>En bydel på størrelse med Vejle Midtby</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rgbClr val="002060"/>
              </a:buClr>
              <a:buSzPts val="1800"/>
              <a:buFont typeface="Calibri"/>
              <a:buNone/>
            </a:pPr>
            <a:r>
              <a:rPr b="1" i="0" lang="da-DK" sz="1800" u="none" cap="none" strike="noStrike">
                <a:solidFill>
                  <a:srgbClr val="002060"/>
                </a:solidFill>
                <a:latin typeface="Calibri"/>
                <a:ea typeface="Calibri"/>
                <a:cs typeface="Calibri"/>
                <a:sym typeface="Calibri"/>
              </a:rPr>
              <a:t>Stærk vækst </a:t>
            </a:r>
            <a:endParaRPr/>
          </a:p>
          <a:p>
            <a:pPr indent="0" lvl="0" marL="0" marR="0" rtl="0" algn="l">
              <a:lnSpc>
                <a:spcPct val="100000"/>
              </a:lnSpc>
              <a:spcBef>
                <a:spcPts val="0"/>
              </a:spcBef>
              <a:spcAft>
                <a:spcPts val="0"/>
              </a:spcAft>
              <a:buClr>
                <a:srgbClr val="002060"/>
              </a:buClr>
              <a:buSzPts val="1800"/>
              <a:buFont typeface="Calibri"/>
              <a:buNone/>
            </a:pPr>
            <a:r>
              <a:rPr b="0" i="0" lang="da-DK" sz="1800" u="none" cap="none" strike="noStrike">
                <a:solidFill>
                  <a:srgbClr val="002060"/>
                </a:solidFill>
                <a:latin typeface="Calibri"/>
                <a:ea typeface="Calibri"/>
                <a:cs typeface="Calibri"/>
                <a:sym typeface="Calibri"/>
              </a:rPr>
              <a:t>8.869 indbyggere 2034</a:t>
            </a:r>
            <a:endParaRPr/>
          </a:p>
          <a:p>
            <a:pPr indent="0" lvl="0" marL="0" marR="0" rtl="0" algn="l">
              <a:lnSpc>
                <a:spcPct val="100000"/>
              </a:lnSpc>
              <a:spcBef>
                <a:spcPts val="0"/>
              </a:spcBef>
              <a:spcAft>
                <a:spcPts val="0"/>
              </a:spcAft>
              <a:buClr>
                <a:srgbClr val="002060"/>
              </a:buClr>
              <a:buSzPts val="1800"/>
              <a:buFont typeface="Calibri"/>
              <a:buNone/>
            </a:pPr>
            <a:r>
              <a:rPr b="0" i="0" lang="da-DK" sz="1800" u="none" cap="none" strike="noStrike">
                <a:solidFill>
                  <a:srgbClr val="002060"/>
                </a:solidFill>
                <a:latin typeface="Calibri"/>
                <a:ea typeface="Calibri"/>
                <a:cs typeface="Calibri"/>
                <a:sym typeface="Calibri"/>
              </a:rPr>
              <a:t>Vækst 24,8 % (skoledistrikt Novaskolen)</a:t>
            </a:r>
            <a:endParaRPr b="0" i="0" sz="18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Clr>
                <a:srgbClr val="002060"/>
              </a:buClr>
              <a:buSzPts val="1800"/>
              <a:buFont typeface="Calibri"/>
              <a:buNone/>
            </a:pPr>
            <a:r>
              <a:rPr b="1" i="0" lang="da-DK" sz="1800" u="none" cap="none" strike="noStrike">
                <a:solidFill>
                  <a:srgbClr val="002060"/>
                </a:solidFill>
                <a:latin typeface="Calibri"/>
                <a:ea typeface="Calibri"/>
                <a:cs typeface="Calibri"/>
                <a:sym typeface="Calibri"/>
              </a:rPr>
              <a:t>Attraktiv beliggenhed </a:t>
            </a:r>
            <a:endParaRPr/>
          </a:p>
          <a:p>
            <a:pPr indent="0" lvl="0" marL="0" marR="0" rtl="0" algn="l">
              <a:spcBef>
                <a:spcPts val="0"/>
              </a:spcBef>
              <a:spcAft>
                <a:spcPts val="0"/>
              </a:spcAft>
              <a:buNone/>
            </a:pPr>
            <a:r>
              <a:rPr b="0" i="0" lang="da-DK" sz="1800" u="none" cap="none" strike="noStrike">
                <a:solidFill>
                  <a:srgbClr val="002060"/>
                </a:solidFill>
                <a:latin typeface="Calibri"/>
                <a:ea typeface="Calibri"/>
                <a:cs typeface="Calibri"/>
                <a:sym typeface="Calibri"/>
              </a:rPr>
              <a:t>Tæt på midtby, tæt på skove og fjord, tæt på station/E45/jobs</a:t>
            </a:r>
            <a:endParaRPr/>
          </a:p>
        </p:txBody>
      </p:sp>
      <p:sp>
        <p:nvSpPr>
          <p:cNvPr id="781" name="Google Shape;781;gd80a06da9f_0_34"/>
          <p:cNvSpPr/>
          <p:nvPr/>
        </p:nvSpPr>
        <p:spPr>
          <a:xfrm>
            <a:off x="7901355" y="374903"/>
            <a:ext cx="4284300" cy="3165600"/>
          </a:xfrm>
          <a:prstGeom prst="rect">
            <a:avLst/>
          </a:prstGeom>
          <a:solidFill>
            <a:srgbClr val="254061">
              <a:alpha val="847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2" name="Google Shape;782;gd80a06da9f_0_34"/>
          <p:cNvSpPr txBox="1"/>
          <p:nvPr/>
        </p:nvSpPr>
        <p:spPr>
          <a:xfrm>
            <a:off x="7898184" y="-91180"/>
            <a:ext cx="4171800" cy="366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400"/>
              <a:buFont typeface="Calibri"/>
              <a:buNone/>
            </a:pPr>
            <a:r>
              <a:rPr b="0" i="0" lang="da-DK" sz="2400" u="none" cap="none" strike="noStrike">
                <a:solidFill>
                  <a:srgbClr val="FFFFFF"/>
                </a:solidFill>
                <a:latin typeface="Calibri"/>
                <a:ea typeface="Calibri"/>
                <a:cs typeface="Calibri"/>
                <a:sym typeface="Calibri"/>
              </a:rPr>
              <a:t>Nørremarken</a:t>
            </a:r>
            <a:endParaRPr b="1" i="0" sz="2400" u="none" cap="none" strike="noStrike">
              <a:solidFill>
                <a:srgbClr val="FFFFFF"/>
              </a:solidFill>
              <a:latin typeface="Calibri"/>
              <a:ea typeface="Calibri"/>
              <a:cs typeface="Calibri"/>
              <a:sym typeface="Calibri"/>
            </a:endParaRPr>
          </a:p>
          <a:p>
            <a:pPr indent="-228600" lvl="0" marL="342900" marR="0" rtl="0" algn="l">
              <a:lnSpc>
                <a:spcPct val="100000"/>
              </a:lnSpc>
              <a:spcBef>
                <a:spcPts val="0"/>
              </a:spcBef>
              <a:spcAft>
                <a:spcPts val="0"/>
              </a:spcAft>
              <a:buClr>
                <a:schemeClr val="dk1"/>
              </a:buClr>
              <a:buSzPts val="1800"/>
              <a:buFont typeface="Arial"/>
              <a:buNone/>
            </a:pPr>
            <a:r>
              <a:t/>
            </a:r>
            <a:endParaRPr sz="1800">
              <a:solidFill>
                <a:srgbClr val="FFFFFF"/>
              </a:solidFill>
              <a:latin typeface="Calibri"/>
              <a:ea typeface="Calibri"/>
              <a:cs typeface="Calibri"/>
              <a:sym typeface="Calibri"/>
            </a:endParaRPr>
          </a:p>
          <a:p>
            <a:pPr indent="-342900" lvl="0" marL="342900" marR="0" rtl="0" algn="l">
              <a:lnSpc>
                <a:spcPct val="100000"/>
              </a:lnSpc>
              <a:spcBef>
                <a:spcPts val="0"/>
              </a:spcBef>
              <a:spcAft>
                <a:spcPts val="0"/>
              </a:spcAft>
              <a:buClr>
                <a:srgbClr val="FFFFFF"/>
              </a:buClr>
              <a:buSzPts val="1800"/>
              <a:buFont typeface="Arial"/>
              <a:buChar char="•"/>
            </a:pPr>
            <a:r>
              <a:rPr b="1" lang="da-DK" sz="1800">
                <a:solidFill>
                  <a:srgbClr val="FFFFFF"/>
                </a:solidFill>
                <a:latin typeface="Calibri"/>
                <a:ea typeface="Calibri"/>
                <a:cs typeface="Calibri"/>
                <a:sym typeface="Calibri"/>
              </a:rPr>
              <a:t>Helhed i b</a:t>
            </a:r>
            <a:r>
              <a:rPr b="1" i="0" lang="da-DK" sz="1800" u="none" cap="none" strike="noStrike">
                <a:solidFill>
                  <a:srgbClr val="FFFFFF"/>
                </a:solidFill>
                <a:latin typeface="Calibri"/>
                <a:ea typeface="Calibri"/>
                <a:cs typeface="Calibri"/>
                <a:sym typeface="Calibri"/>
              </a:rPr>
              <a:t>yudvikling</a:t>
            </a:r>
            <a:r>
              <a:rPr b="1" i="0" lang="da-DK" sz="1800" u="none" cap="none" strike="noStrike">
                <a:solidFill>
                  <a:srgbClr val="FFFFFF"/>
                </a:solidFill>
                <a:latin typeface="Calibri"/>
                <a:ea typeface="Calibri"/>
                <a:cs typeface="Calibri"/>
                <a:sym typeface="Calibri"/>
              </a:rPr>
              <a:t> for hele bydelen</a:t>
            </a:r>
            <a:r>
              <a:rPr b="1" i="0" lang="da-DK" sz="1800" u="none" cap="none" strike="noStrike">
                <a:solidFill>
                  <a:srgbClr val="FFFFFF"/>
                </a:solidFill>
                <a:latin typeface="Calibri"/>
                <a:ea typeface="Calibri"/>
                <a:cs typeface="Calibri"/>
                <a:sym typeface="Calibri"/>
              </a:rPr>
              <a:t> </a:t>
            </a:r>
            <a:r>
              <a:rPr b="0" i="0" lang="da-DK" sz="1800" u="none" cap="none" strike="noStrike">
                <a:solidFill>
                  <a:srgbClr val="FFFFFF"/>
                </a:solidFill>
                <a:latin typeface="Calibri"/>
                <a:ea typeface="Calibri"/>
                <a:cs typeface="Calibri"/>
                <a:sym typeface="Calibri"/>
              </a:rPr>
              <a:t>(boligpolitisk, boligsocialt</a:t>
            </a:r>
            <a:r>
              <a:rPr b="0" i="0" lang="da-DK" sz="1800" u="none" cap="none" strike="noStrike">
                <a:solidFill>
                  <a:srgbClr val="FFFFFF"/>
                </a:solidFill>
                <a:latin typeface="Calibri"/>
                <a:ea typeface="Calibri"/>
                <a:cs typeface="Calibri"/>
                <a:sym typeface="Calibri"/>
              </a:rPr>
              <a:t> og </a:t>
            </a:r>
            <a:r>
              <a:rPr b="0" i="0" lang="da-DK" sz="1800" u="none" cap="none" strike="noStrike">
                <a:solidFill>
                  <a:srgbClr val="FFFFFF"/>
                </a:solidFill>
                <a:latin typeface="Calibri"/>
                <a:ea typeface="Calibri"/>
                <a:cs typeface="Calibri"/>
                <a:sym typeface="Calibri"/>
              </a:rPr>
              <a:t>fysisk)</a:t>
            </a:r>
            <a:endParaRPr/>
          </a:p>
          <a:p>
            <a:pPr indent="-342900" lvl="0" marL="342900" marR="0" rtl="0" algn="l">
              <a:lnSpc>
                <a:spcPct val="100000"/>
              </a:lnSpc>
              <a:spcBef>
                <a:spcPts val="0"/>
              </a:spcBef>
              <a:spcAft>
                <a:spcPts val="0"/>
              </a:spcAft>
              <a:buClr>
                <a:srgbClr val="FFFFFF"/>
              </a:buClr>
              <a:buSzPts val="1800"/>
              <a:buFont typeface="Arial"/>
              <a:buChar char="•"/>
            </a:pPr>
            <a:r>
              <a:rPr b="1" lang="da-DK" sz="1800">
                <a:solidFill>
                  <a:srgbClr val="FFFFFF"/>
                </a:solidFill>
                <a:latin typeface="Calibri"/>
                <a:ea typeface="Calibri"/>
                <a:cs typeface="Calibri"/>
                <a:sym typeface="Calibri"/>
              </a:rPr>
              <a:t>Byudvikling i fællesskab </a:t>
            </a:r>
            <a:r>
              <a:rPr lang="da-DK" sz="1800">
                <a:solidFill>
                  <a:srgbClr val="FFFFFF"/>
                </a:solidFill>
                <a:latin typeface="Calibri"/>
                <a:ea typeface="Calibri"/>
                <a:cs typeface="Calibri"/>
                <a:sym typeface="Calibri"/>
              </a:rPr>
              <a:t>(bydelsgruppe)</a:t>
            </a:r>
            <a:endParaRPr b="0" i="0" sz="1800" u="none" cap="none" strike="noStrike">
              <a:solidFill>
                <a:srgbClr val="FFFFFF"/>
              </a:solidFill>
              <a:latin typeface="Calibri"/>
              <a:ea typeface="Calibri"/>
              <a:cs typeface="Calibri"/>
              <a:sym typeface="Calibri"/>
            </a:endParaRPr>
          </a:p>
          <a:p>
            <a:pPr indent="-342900" lvl="0" marL="342900" marR="0" rtl="0" algn="l">
              <a:lnSpc>
                <a:spcPct val="100000"/>
              </a:lnSpc>
              <a:spcBef>
                <a:spcPts val="0"/>
              </a:spcBef>
              <a:spcAft>
                <a:spcPts val="0"/>
              </a:spcAft>
              <a:buClr>
                <a:srgbClr val="FFFFFF"/>
              </a:buClr>
              <a:buSzPts val="1800"/>
              <a:buFont typeface="Arial"/>
              <a:buChar char="•"/>
            </a:pPr>
            <a:r>
              <a:rPr b="1" lang="da-DK" sz="1800">
                <a:solidFill>
                  <a:srgbClr val="FFFFFF"/>
                </a:solidFill>
                <a:latin typeface="Calibri"/>
                <a:ea typeface="Calibri"/>
                <a:cs typeface="Calibri"/>
                <a:sym typeface="Calibri"/>
              </a:rPr>
              <a:t>Udviklingsplan med boligfortætning </a:t>
            </a:r>
            <a:endParaRPr/>
          </a:p>
          <a:p>
            <a:pPr indent="-342900" lvl="0" marL="342900" marR="0" rtl="0" algn="l">
              <a:lnSpc>
                <a:spcPct val="100000"/>
              </a:lnSpc>
              <a:spcBef>
                <a:spcPts val="0"/>
              </a:spcBef>
              <a:spcAft>
                <a:spcPts val="0"/>
              </a:spcAft>
              <a:buClr>
                <a:srgbClr val="FFFFFF"/>
              </a:buClr>
              <a:buSzPts val="1800"/>
              <a:buFont typeface="Arial"/>
              <a:buChar char="•"/>
            </a:pPr>
            <a:r>
              <a:rPr b="1" lang="da-DK" sz="1800">
                <a:solidFill>
                  <a:srgbClr val="FFFFFF"/>
                </a:solidFill>
                <a:latin typeface="Calibri"/>
                <a:ea typeface="Calibri"/>
                <a:cs typeface="Calibri"/>
                <a:sym typeface="Calibri"/>
              </a:rPr>
              <a:t>Udvikle fællesskaber i bydelen </a:t>
            </a:r>
            <a:r>
              <a:rPr lang="da-DK" sz="1800">
                <a:solidFill>
                  <a:srgbClr val="FFFFFF"/>
                </a:solidFill>
                <a:latin typeface="Calibri"/>
                <a:ea typeface="Calibri"/>
                <a:cs typeface="Calibri"/>
                <a:sym typeface="Calibri"/>
              </a:rPr>
              <a:t>(skoler, foreninger mv)</a:t>
            </a:r>
            <a:endParaRPr/>
          </a:p>
          <a:p>
            <a:pPr indent="-342900" lvl="0" marL="342900" marR="0" rtl="0" algn="l">
              <a:lnSpc>
                <a:spcPct val="100000"/>
              </a:lnSpc>
              <a:spcBef>
                <a:spcPts val="0"/>
              </a:spcBef>
              <a:spcAft>
                <a:spcPts val="0"/>
              </a:spcAft>
              <a:buClr>
                <a:srgbClr val="FFFFFF"/>
              </a:buClr>
              <a:buSzPts val="1800"/>
              <a:buFont typeface="Arial"/>
              <a:buChar char="•"/>
            </a:pPr>
            <a:r>
              <a:rPr b="1" lang="da-DK" sz="1800">
                <a:solidFill>
                  <a:srgbClr val="FFFFFF"/>
                </a:solidFill>
                <a:latin typeface="Calibri"/>
                <a:ea typeface="Calibri"/>
                <a:cs typeface="Calibri"/>
                <a:sym typeface="Calibri"/>
              </a:rPr>
              <a:t>Udvikle mødesteder for hele bydelen </a:t>
            </a:r>
            <a:endParaRPr b="1" i="0" sz="1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None/>
            </a:pPr>
            <a:r>
              <a:rPr lang="da-DK" sz="1800">
                <a:solidFill>
                  <a:srgbClr val="FFFFFF"/>
                </a:solidFill>
                <a:latin typeface="Calibri"/>
                <a:ea typeface="Calibri"/>
                <a:cs typeface="Calibri"/>
                <a:sym typeface="Calibri"/>
              </a:rPr>
              <a:t>       (natur, leg, idræt, stier, butikker…)</a:t>
            </a:r>
            <a:endParaRPr b="0" i="0" sz="1800" u="none" cap="none" strike="noStrike">
              <a:solidFill>
                <a:srgbClr val="FFFFFF"/>
              </a:solidFill>
              <a:latin typeface="Calibri"/>
              <a:ea typeface="Calibri"/>
              <a:cs typeface="Calibri"/>
              <a:sym typeface="Calibri"/>
            </a:endParaRPr>
          </a:p>
        </p:txBody>
      </p:sp>
      <p:sp>
        <p:nvSpPr>
          <p:cNvPr id="783" name="Google Shape;783;gd80a06da9f_0_34"/>
          <p:cNvSpPr txBox="1"/>
          <p:nvPr/>
        </p:nvSpPr>
        <p:spPr>
          <a:xfrm>
            <a:off x="3202318" y="2594708"/>
            <a:ext cx="1946100" cy="4617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Nørremarken</a:t>
            </a:r>
            <a:endParaRPr sz="240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d80a06da9f_0_44"/>
          <p:cNvSpPr txBox="1"/>
          <p:nvPr>
            <p:ph type="title"/>
          </p:nvPr>
        </p:nvSpPr>
        <p:spPr>
          <a:xfrm>
            <a:off x="838200" y="714778"/>
            <a:ext cx="10515600" cy="1110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790" name="Google Shape;790;gd80a06da9f_0_4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791" name="Google Shape;791;gd80a06da9f_0_44"/>
          <p:cNvPicPr preferRelativeResize="0"/>
          <p:nvPr/>
        </p:nvPicPr>
        <p:blipFill rotWithShape="1">
          <a:blip r:embed="rId3">
            <a:alphaModFix/>
          </a:blip>
          <a:srcRect b="0" l="0" r="0" t="0"/>
          <a:stretch/>
        </p:blipFill>
        <p:spPr>
          <a:xfrm>
            <a:off x="0" y="109080"/>
            <a:ext cx="5090601" cy="6607112"/>
          </a:xfrm>
          <a:prstGeom prst="rect">
            <a:avLst/>
          </a:prstGeom>
          <a:noFill/>
          <a:ln>
            <a:noFill/>
          </a:ln>
        </p:spPr>
      </p:pic>
      <p:pic>
        <p:nvPicPr>
          <p:cNvPr descr="Billedresultat for vild med vilje" id="792" name="Google Shape;792;gd80a06da9f_0_44"/>
          <p:cNvPicPr preferRelativeResize="0"/>
          <p:nvPr/>
        </p:nvPicPr>
        <p:blipFill rotWithShape="1">
          <a:blip r:embed="rId4">
            <a:alphaModFix/>
          </a:blip>
          <a:srcRect b="0" l="24316" r="0" t="0"/>
          <a:stretch/>
        </p:blipFill>
        <p:spPr>
          <a:xfrm>
            <a:off x="9462149" y="224461"/>
            <a:ext cx="2729851" cy="2703853"/>
          </a:xfrm>
          <a:prstGeom prst="rect">
            <a:avLst/>
          </a:prstGeom>
          <a:noFill/>
          <a:ln>
            <a:noFill/>
          </a:ln>
        </p:spPr>
      </p:pic>
      <p:pic>
        <p:nvPicPr>
          <p:cNvPr descr="Billedresultat for pusterummet" id="793" name="Google Shape;793;gd80a06da9f_0_44"/>
          <p:cNvPicPr preferRelativeResize="0"/>
          <p:nvPr/>
        </p:nvPicPr>
        <p:blipFill rotWithShape="1">
          <a:blip r:embed="rId5">
            <a:alphaModFix/>
          </a:blip>
          <a:srcRect b="0" l="0" r="0" t="0"/>
          <a:stretch/>
        </p:blipFill>
        <p:spPr>
          <a:xfrm>
            <a:off x="5823857" y="193591"/>
            <a:ext cx="3515179" cy="2734723"/>
          </a:xfrm>
          <a:prstGeom prst="rect">
            <a:avLst/>
          </a:prstGeom>
          <a:noFill/>
          <a:ln>
            <a:noFill/>
          </a:ln>
        </p:spPr>
      </p:pic>
      <p:pic>
        <p:nvPicPr>
          <p:cNvPr descr="Billedresultat for pusterummet" id="794" name="Google Shape;794;gd80a06da9f_0_44"/>
          <p:cNvPicPr preferRelativeResize="0"/>
          <p:nvPr/>
        </p:nvPicPr>
        <p:blipFill rotWithShape="1">
          <a:blip r:embed="rId6">
            <a:alphaModFix/>
          </a:blip>
          <a:srcRect b="0" l="9614" r="6266" t="29716"/>
          <a:stretch/>
        </p:blipFill>
        <p:spPr>
          <a:xfrm>
            <a:off x="3204050" y="5553201"/>
            <a:ext cx="2133602" cy="1188779"/>
          </a:xfrm>
          <a:prstGeom prst="rect">
            <a:avLst/>
          </a:prstGeom>
          <a:noFill/>
          <a:ln>
            <a:noFill/>
          </a:ln>
        </p:spPr>
      </p:pic>
      <p:pic>
        <p:nvPicPr>
          <p:cNvPr descr="Billedresultat for børn sønæs" id="795" name="Google Shape;795;gd80a06da9f_0_44"/>
          <p:cNvPicPr preferRelativeResize="0"/>
          <p:nvPr/>
        </p:nvPicPr>
        <p:blipFill rotWithShape="1">
          <a:blip r:embed="rId7">
            <a:alphaModFix/>
          </a:blip>
          <a:srcRect b="23125" l="0" r="55516" t="17040"/>
          <a:stretch/>
        </p:blipFill>
        <p:spPr>
          <a:xfrm>
            <a:off x="5265347" y="3070058"/>
            <a:ext cx="2023268" cy="2041162"/>
          </a:xfrm>
          <a:prstGeom prst="rect">
            <a:avLst/>
          </a:prstGeom>
          <a:noFill/>
          <a:ln>
            <a:noFill/>
          </a:ln>
        </p:spPr>
      </p:pic>
      <p:sp>
        <p:nvSpPr>
          <p:cNvPr id="796" name="Google Shape;796;gd80a06da9f_0_44"/>
          <p:cNvSpPr/>
          <p:nvPr/>
        </p:nvSpPr>
        <p:spPr>
          <a:xfrm>
            <a:off x="7669237" y="154514"/>
            <a:ext cx="4511100" cy="1240500"/>
          </a:xfrm>
          <a:prstGeom prst="rect">
            <a:avLst/>
          </a:prstGeom>
          <a:solidFill>
            <a:srgbClr val="254061">
              <a:alpha val="847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7" name="Google Shape;797;gd80a06da9f_0_44"/>
          <p:cNvSpPr txBox="1"/>
          <p:nvPr/>
        </p:nvSpPr>
        <p:spPr>
          <a:xfrm>
            <a:off x="7757159" y="-208899"/>
            <a:ext cx="4809900" cy="153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400"/>
              <a:buFont typeface="Calibri"/>
              <a:buNone/>
            </a:pPr>
            <a:r>
              <a:rPr lang="da-DK" sz="2400">
                <a:solidFill>
                  <a:srgbClr val="FFFFFF"/>
                </a:solidFill>
                <a:latin typeface="Calibri"/>
                <a:ea typeface="Calibri"/>
                <a:cs typeface="Calibri"/>
                <a:sym typeface="Calibri"/>
              </a:rPr>
              <a:t>Nørremarken </a:t>
            </a:r>
            <a:r>
              <a:rPr b="0" i="0" lang="da-DK" sz="2400" u="none" cap="none" strike="noStrike">
                <a:solidFill>
                  <a:srgbClr val="FFFFFF"/>
                </a:solidFill>
                <a:latin typeface="Calibri"/>
                <a:ea typeface="Calibri"/>
                <a:cs typeface="Calibri"/>
                <a:sym typeface="Calibri"/>
              </a:rPr>
              <a:t> – vision</a:t>
            </a:r>
            <a:r>
              <a:rPr lang="da-DK" sz="2400">
                <a:solidFill>
                  <a:srgbClr val="FFFFFF"/>
                </a:solidFill>
                <a:latin typeface="Calibri"/>
                <a:ea typeface="Calibri"/>
                <a:cs typeface="Calibri"/>
                <a:sym typeface="Calibri"/>
              </a:rPr>
              <a:t> om</a:t>
            </a:r>
            <a:r>
              <a:rPr b="0" i="0" lang="da-DK" sz="2400" u="none" cap="none" strike="noStrike">
                <a:solidFill>
                  <a:srgbClr val="FFFFFF"/>
                </a:solidFill>
                <a:latin typeface="Calibri"/>
                <a:ea typeface="Calibri"/>
                <a:cs typeface="Calibri"/>
                <a:sym typeface="Calibri"/>
              </a:rPr>
              <a:t> blandet by med handel, boliger</a:t>
            </a:r>
            <a:r>
              <a:rPr lang="da-DK" sz="2400">
                <a:solidFill>
                  <a:srgbClr val="FFFFFF"/>
                </a:solidFill>
                <a:latin typeface="Calibri"/>
                <a:ea typeface="Calibri"/>
                <a:cs typeface="Calibri"/>
                <a:sym typeface="Calibri"/>
              </a:rPr>
              <a:t> og mødesteder</a:t>
            </a:r>
            <a:r>
              <a:rPr b="0" i="0" lang="da-DK" sz="2400" u="none" cap="none" strike="noStrike">
                <a:solidFill>
                  <a:srgbClr val="FFFFFF"/>
                </a:solidFill>
                <a:latin typeface="Calibri"/>
                <a:ea typeface="Calibri"/>
                <a:cs typeface="Calibri"/>
                <a:sym typeface="Calibri"/>
              </a:rPr>
              <a:t>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8" name="Google Shape;798;gd80a06da9f_0_44"/>
          <p:cNvSpPr txBox="1"/>
          <p:nvPr/>
        </p:nvSpPr>
        <p:spPr>
          <a:xfrm>
            <a:off x="1178169" y="491231"/>
            <a:ext cx="3165900" cy="8310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Boligfortætning (90) + mødesteder/leg/dyr</a:t>
            </a:r>
            <a:endParaRPr sz="2400">
              <a:solidFill>
                <a:schemeClr val="lt1"/>
              </a:solidFill>
              <a:latin typeface="Calibri"/>
              <a:ea typeface="Calibri"/>
              <a:cs typeface="Calibri"/>
              <a:sym typeface="Calibri"/>
            </a:endParaRPr>
          </a:p>
        </p:txBody>
      </p:sp>
      <p:sp>
        <p:nvSpPr>
          <p:cNvPr id="799" name="Google Shape;799;gd80a06da9f_0_44"/>
          <p:cNvSpPr txBox="1"/>
          <p:nvPr/>
        </p:nvSpPr>
        <p:spPr>
          <a:xfrm>
            <a:off x="0" y="2166307"/>
            <a:ext cx="2356200" cy="4617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Nye forbindelser</a:t>
            </a:r>
            <a:endParaRPr sz="2400">
              <a:solidFill>
                <a:schemeClr val="lt1"/>
              </a:solidFill>
              <a:latin typeface="Calibri"/>
              <a:ea typeface="Calibri"/>
              <a:cs typeface="Calibri"/>
              <a:sym typeface="Calibri"/>
            </a:endParaRPr>
          </a:p>
        </p:txBody>
      </p:sp>
      <p:sp>
        <p:nvSpPr>
          <p:cNvPr id="800" name="Google Shape;800;gd80a06da9f_0_44"/>
          <p:cNvSpPr txBox="1"/>
          <p:nvPr/>
        </p:nvSpPr>
        <p:spPr>
          <a:xfrm>
            <a:off x="468923" y="5443658"/>
            <a:ext cx="1520100" cy="12006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Novaskole Talentlinje</a:t>
            </a:r>
            <a:endParaRPr/>
          </a:p>
          <a:p>
            <a:pPr indent="0" lvl="0" marL="0" marR="0" rtl="0" algn="l">
              <a:spcBef>
                <a:spcPts val="0"/>
              </a:spcBef>
              <a:spcAft>
                <a:spcPts val="0"/>
              </a:spcAft>
              <a:buNone/>
            </a:pPr>
            <a:r>
              <a:rPr lang="da-DK" sz="2400">
                <a:solidFill>
                  <a:schemeClr val="lt1"/>
                </a:solidFill>
                <a:latin typeface="Calibri"/>
                <a:ea typeface="Calibri"/>
                <a:cs typeface="Calibri"/>
                <a:sym typeface="Calibri"/>
              </a:rPr>
              <a:t>Fællesskab</a:t>
            </a:r>
            <a:endParaRPr sz="2400">
              <a:solidFill>
                <a:schemeClr val="lt1"/>
              </a:solidFill>
              <a:latin typeface="Calibri"/>
              <a:ea typeface="Calibri"/>
              <a:cs typeface="Calibri"/>
              <a:sym typeface="Calibri"/>
            </a:endParaRPr>
          </a:p>
        </p:txBody>
      </p:sp>
      <p:sp>
        <p:nvSpPr>
          <p:cNvPr id="801" name="Google Shape;801;gd80a06da9f_0_44"/>
          <p:cNvSpPr txBox="1"/>
          <p:nvPr/>
        </p:nvSpPr>
        <p:spPr>
          <a:xfrm>
            <a:off x="-29395" y="3319300"/>
            <a:ext cx="2098500" cy="8310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Idrætsforening Fællesskaber</a:t>
            </a:r>
            <a:endParaRPr sz="2400">
              <a:solidFill>
                <a:schemeClr val="lt1"/>
              </a:solidFill>
              <a:latin typeface="Calibri"/>
              <a:ea typeface="Calibri"/>
              <a:cs typeface="Calibri"/>
              <a:sym typeface="Calibri"/>
            </a:endParaRPr>
          </a:p>
        </p:txBody>
      </p:sp>
      <p:pic>
        <p:nvPicPr>
          <p:cNvPr descr="Billedresultat for byg og leg dyrehold" id="802" name="Google Shape;802;gd80a06da9f_0_44"/>
          <p:cNvPicPr preferRelativeResize="0"/>
          <p:nvPr/>
        </p:nvPicPr>
        <p:blipFill rotWithShape="1">
          <a:blip r:embed="rId8">
            <a:alphaModFix/>
          </a:blip>
          <a:srcRect b="31110" l="0" r="0" t="0"/>
          <a:stretch/>
        </p:blipFill>
        <p:spPr>
          <a:xfrm>
            <a:off x="6969211" y="5197903"/>
            <a:ext cx="2409813" cy="1660096"/>
          </a:xfrm>
          <a:prstGeom prst="rect">
            <a:avLst/>
          </a:prstGeom>
          <a:noFill/>
          <a:ln>
            <a:noFill/>
          </a:ln>
        </p:spPr>
      </p:pic>
      <p:pic>
        <p:nvPicPr>
          <p:cNvPr id="803" name="Google Shape;803;gd80a06da9f_0_44"/>
          <p:cNvPicPr preferRelativeResize="0"/>
          <p:nvPr/>
        </p:nvPicPr>
        <p:blipFill rotWithShape="1">
          <a:blip r:embed="rId9">
            <a:alphaModFix/>
          </a:blip>
          <a:srcRect b="14830" l="16579" r="60013" t="32485"/>
          <a:stretch/>
        </p:blipFill>
        <p:spPr>
          <a:xfrm>
            <a:off x="9460992" y="3035807"/>
            <a:ext cx="2731009" cy="3838764"/>
          </a:xfrm>
          <a:prstGeom prst="rect">
            <a:avLst/>
          </a:prstGeom>
          <a:noFill/>
          <a:ln>
            <a:noFill/>
          </a:ln>
        </p:spPr>
      </p:pic>
      <p:pic>
        <p:nvPicPr>
          <p:cNvPr id="804" name="Google Shape;804;gd80a06da9f_0_44"/>
          <p:cNvPicPr preferRelativeResize="0"/>
          <p:nvPr/>
        </p:nvPicPr>
        <p:blipFill rotWithShape="1">
          <a:blip r:embed="rId10">
            <a:alphaModFix/>
          </a:blip>
          <a:srcRect b="29502" l="17773" r="25389" t="0"/>
          <a:stretch/>
        </p:blipFill>
        <p:spPr>
          <a:xfrm>
            <a:off x="7418121" y="3070058"/>
            <a:ext cx="1913367" cy="1582965"/>
          </a:xfrm>
          <a:prstGeom prst="rect">
            <a:avLst/>
          </a:prstGeom>
          <a:noFill/>
          <a:ln>
            <a:noFill/>
          </a:ln>
        </p:spPr>
      </p:pic>
      <p:sp>
        <p:nvSpPr>
          <p:cNvPr id="805" name="Google Shape;805;gd80a06da9f_0_44"/>
          <p:cNvSpPr/>
          <p:nvPr/>
        </p:nvSpPr>
        <p:spPr>
          <a:xfrm>
            <a:off x="2971800" y="4828189"/>
            <a:ext cx="785100" cy="785100"/>
          </a:xfrm>
          <a:prstGeom prst="ellipse">
            <a:avLst/>
          </a:prstGeom>
          <a:noFill/>
          <a:ln cap="flat" cmpd="sng" w="28575">
            <a:solidFill>
              <a:srgbClr val="1E4E7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6" name="Google Shape;806;gd80a06da9f_0_44"/>
          <p:cNvSpPr/>
          <p:nvPr/>
        </p:nvSpPr>
        <p:spPr>
          <a:xfrm>
            <a:off x="4003432" y="5220794"/>
            <a:ext cx="632700" cy="632700"/>
          </a:xfrm>
          <a:prstGeom prst="ellipse">
            <a:avLst/>
          </a:prstGeom>
          <a:noFill/>
          <a:ln cap="flat" cmpd="sng" w="28575">
            <a:solidFill>
              <a:srgbClr val="1E4E7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7" name="Google Shape;807;gd80a06da9f_0_44"/>
          <p:cNvSpPr txBox="1"/>
          <p:nvPr/>
        </p:nvSpPr>
        <p:spPr>
          <a:xfrm>
            <a:off x="3202917" y="5547427"/>
            <a:ext cx="3334500" cy="1200600"/>
          </a:xfrm>
          <a:prstGeom prst="rect">
            <a:avLst/>
          </a:prstGeom>
          <a:solidFill>
            <a:srgbClr val="1E4E7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a-DK" sz="2400">
                <a:solidFill>
                  <a:schemeClr val="lt1"/>
                </a:solidFill>
                <a:latin typeface="Calibri"/>
                <a:ea typeface="Calibri"/>
                <a:cs typeface="Calibri"/>
                <a:sym typeface="Calibri"/>
              </a:rPr>
              <a:t>Boligfortætning </a:t>
            </a:r>
            <a:endParaRPr/>
          </a:p>
          <a:p>
            <a:pPr indent="0" lvl="0" marL="0" marR="0" rtl="0" algn="l">
              <a:spcBef>
                <a:spcPts val="0"/>
              </a:spcBef>
              <a:spcAft>
                <a:spcPts val="0"/>
              </a:spcAft>
              <a:buNone/>
            </a:pPr>
            <a:r>
              <a:rPr lang="da-DK" sz="2400">
                <a:solidFill>
                  <a:schemeClr val="lt1"/>
                </a:solidFill>
                <a:latin typeface="Calibri"/>
                <a:ea typeface="Calibri"/>
                <a:cs typeface="Calibri"/>
                <a:sym typeface="Calibri"/>
              </a:rPr>
              <a:t>(94 + 35) + byliv / handel mødesteder </a:t>
            </a:r>
            <a:endParaRPr sz="2400">
              <a:solidFill>
                <a:schemeClr val="lt1"/>
              </a:solidFill>
              <a:latin typeface="Calibri"/>
              <a:ea typeface="Calibri"/>
              <a:cs typeface="Calibri"/>
              <a:sym typeface="Calibri"/>
            </a:endParaRPr>
          </a:p>
        </p:txBody>
      </p:sp>
      <p:sp>
        <p:nvSpPr>
          <p:cNvPr id="808" name="Google Shape;808;gd80a06da9f_0_44"/>
          <p:cNvSpPr/>
          <p:nvPr/>
        </p:nvSpPr>
        <p:spPr>
          <a:xfrm>
            <a:off x="2223594" y="1310976"/>
            <a:ext cx="785100" cy="785100"/>
          </a:xfrm>
          <a:prstGeom prst="ellipse">
            <a:avLst/>
          </a:prstGeom>
          <a:noFill/>
          <a:ln cap="flat" cmpd="sng" w="28575">
            <a:solidFill>
              <a:srgbClr val="1E4E7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465A"/>
        </a:solidFill>
      </p:bgPr>
    </p:bg>
    <p:spTree>
      <p:nvGrpSpPr>
        <p:cNvPr id="813" name="Shape 813"/>
        <p:cNvGrpSpPr/>
        <p:nvPr/>
      </p:nvGrpSpPr>
      <p:grpSpPr>
        <a:xfrm>
          <a:off x="0" y="0"/>
          <a:ext cx="0" cy="0"/>
          <a:chOff x="0" y="0"/>
          <a:chExt cx="0" cy="0"/>
        </a:xfrm>
      </p:grpSpPr>
      <p:pic>
        <p:nvPicPr>
          <p:cNvPr id="814" name="Google Shape;814;gd80a06da9f_0_68"/>
          <p:cNvPicPr preferRelativeResize="0"/>
          <p:nvPr/>
        </p:nvPicPr>
        <p:blipFill rotWithShape="1">
          <a:blip r:embed="rId3">
            <a:alphaModFix/>
          </a:blip>
          <a:srcRect b="0" l="0" r="0" t="0"/>
          <a:stretch/>
        </p:blipFill>
        <p:spPr>
          <a:xfrm>
            <a:off x="404416" y="6309320"/>
            <a:ext cx="914400" cy="419100"/>
          </a:xfrm>
          <a:prstGeom prst="rect">
            <a:avLst/>
          </a:prstGeom>
          <a:noFill/>
          <a:ln>
            <a:noFill/>
          </a:ln>
        </p:spPr>
      </p:pic>
      <p:sp>
        <p:nvSpPr>
          <p:cNvPr id="815" name="Google Shape;815;gd80a06da9f_0_68"/>
          <p:cNvSpPr txBox="1"/>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t/>
            </a:r>
            <a:endParaRPr b="0" i="0" sz="4000" u="none" cap="none" strike="noStrike">
              <a:solidFill>
                <a:srgbClr val="FFFFFF"/>
              </a:solidFill>
              <a:latin typeface="Calibri"/>
              <a:ea typeface="Calibri"/>
              <a:cs typeface="Calibri"/>
              <a:sym typeface="Calibri"/>
            </a:endParaRPr>
          </a:p>
        </p:txBody>
      </p:sp>
      <p:sp>
        <p:nvSpPr>
          <p:cNvPr id="816" name="Google Shape;816;gd80a06da9f_0_68"/>
          <p:cNvSpPr txBox="1"/>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FFFF"/>
              </a:buClr>
              <a:buSzPts val="4400"/>
              <a:buFont typeface="Calibri"/>
              <a:buNone/>
            </a:pPr>
            <a:r>
              <a:rPr b="0" i="0" lang="da-DK" sz="4400" u="none" cap="none" strike="noStrike">
                <a:solidFill>
                  <a:srgbClr val="FFFFFF"/>
                </a:solidFill>
                <a:latin typeface="Calibri"/>
                <a:ea typeface="Calibri"/>
                <a:cs typeface="Calibri"/>
                <a:sym typeface="Calibri"/>
              </a:rPr>
              <a:t>Den blandende by – Bystrategiske greb </a:t>
            </a:r>
            <a:endParaRPr b="0" i="0" sz="4400" u="none" cap="none" strike="noStrike">
              <a:solidFill>
                <a:srgbClr val="FFFFFF"/>
              </a:solidFill>
              <a:latin typeface="Calibri"/>
              <a:ea typeface="Calibri"/>
              <a:cs typeface="Calibri"/>
              <a:sym typeface="Calibri"/>
            </a:endParaRPr>
          </a:p>
        </p:txBody>
      </p:sp>
      <p:sp>
        <p:nvSpPr>
          <p:cNvPr id="817" name="Google Shape;817;gd80a06da9f_0_68"/>
          <p:cNvSpPr txBox="1"/>
          <p:nvPr/>
        </p:nvSpPr>
        <p:spPr>
          <a:xfrm>
            <a:off x="838200" y="1825625"/>
            <a:ext cx="11137800" cy="4351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2800"/>
              <a:buFont typeface="Arial"/>
              <a:buNone/>
            </a:pPr>
            <a:r>
              <a:rPr b="1" i="0" lang="da-DK" sz="2800" u="none" cap="none" strike="noStrike">
                <a:solidFill>
                  <a:srgbClr val="FFFFFF"/>
                </a:solidFill>
                <a:latin typeface="Calibri"/>
                <a:ea typeface="Calibri"/>
                <a:cs typeface="Calibri"/>
                <a:sym typeface="Calibri"/>
              </a:rPr>
              <a:t>Bystrategisk greb – børn og unge</a:t>
            </a:r>
            <a:endParaRPr/>
          </a:p>
          <a:p>
            <a:pPr indent="0" lvl="0" marL="0" marR="0" rtl="0" algn="l">
              <a:lnSpc>
                <a:spcPct val="90000"/>
              </a:lnSpc>
              <a:spcBef>
                <a:spcPts val="1000"/>
              </a:spcBef>
              <a:spcAft>
                <a:spcPts val="0"/>
              </a:spcAft>
              <a:buClr>
                <a:schemeClr val="dk1"/>
              </a:buClr>
              <a:buSzPts val="2800"/>
              <a:buFont typeface="Arial"/>
              <a:buNone/>
            </a:pPr>
            <a:r>
              <a:t/>
            </a:r>
            <a:endParaRPr b="1" i="0" sz="2800" u="none" cap="none" strike="noStrike">
              <a:solidFill>
                <a:srgbClr val="FFFFFF"/>
              </a:solidFill>
              <a:latin typeface="Calibri"/>
              <a:ea typeface="Calibri"/>
              <a:cs typeface="Calibri"/>
              <a:sym typeface="Calibri"/>
            </a:endParaRPr>
          </a:p>
          <a:p>
            <a:pPr indent="-228600" lvl="0" marL="228600" marR="0" rtl="0" algn="l">
              <a:lnSpc>
                <a:spcPct val="90000"/>
              </a:lnSpc>
              <a:spcBef>
                <a:spcPts val="1000"/>
              </a:spcBef>
              <a:spcAft>
                <a:spcPts val="0"/>
              </a:spcAft>
              <a:buClr>
                <a:srgbClr val="FFFFFF"/>
              </a:buClr>
              <a:buSzPts val="2800"/>
              <a:buFont typeface="Arial"/>
              <a:buChar char="•"/>
            </a:pPr>
            <a:r>
              <a:rPr b="0" i="0" lang="da-DK" sz="2800" u="none" cap="none" strike="noStrike">
                <a:solidFill>
                  <a:srgbClr val="FFFFFF"/>
                </a:solidFill>
                <a:latin typeface="Calibri"/>
                <a:ea typeface="Calibri"/>
                <a:cs typeface="Calibri"/>
                <a:sym typeface="Calibri"/>
              </a:rPr>
              <a:t>Skabe gode rammer for fællesskaber gennem fx skoler og foreninger</a:t>
            </a:r>
            <a:endParaRPr/>
          </a:p>
          <a:p>
            <a:pPr indent="-228600" lvl="0" marL="228600" marR="0" rtl="0" algn="l">
              <a:lnSpc>
                <a:spcPct val="90000"/>
              </a:lnSpc>
              <a:spcBef>
                <a:spcPts val="1000"/>
              </a:spcBef>
              <a:spcAft>
                <a:spcPts val="0"/>
              </a:spcAft>
              <a:buClr>
                <a:srgbClr val="FFFFFF"/>
              </a:buClr>
              <a:buSzPts val="2800"/>
              <a:buFont typeface="Arial"/>
              <a:buChar char="•"/>
            </a:pPr>
            <a:r>
              <a:rPr lang="da-DK" sz="2800">
                <a:solidFill>
                  <a:srgbClr val="FFFFFF"/>
                </a:solidFill>
                <a:latin typeface="Calibri"/>
                <a:ea typeface="Calibri"/>
                <a:cs typeface="Calibri"/>
                <a:sym typeface="Calibri"/>
              </a:rPr>
              <a:t>Investere i at der skabes gode mødesteder for fællesskaber – fx udvikle idrætsforeningers faciliteter, udvikle legepladser, skabe let adgang   </a:t>
            </a:r>
            <a:endParaRPr sz="4000">
              <a:solidFill>
                <a:srgbClr val="FFFFFF"/>
              </a:solidFill>
              <a:latin typeface="Calibri"/>
              <a:ea typeface="Calibri"/>
              <a:cs typeface="Calibri"/>
              <a:sym typeface="Calibri"/>
            </a:endParaRPr>
          </a:p>
          <a:p>
            <a:pPr indent="-228600" lvl="0" marL="228600" marR="0" rtl="0" algn="l">
              <a:lnSpc>
                <a:spcPct val="90000"/>
              </a:lnSpc>
              <a:spcBef>
                <a:spcPts val="1000"/>
              </a:spcBef>
              <a:spcAft>
                <a:spcPts val="0"/>
              </a:spcAft>
              <a:buClr>
                <a:srgbClr val="FFFFFF"/>
              </a:buClr>
              <a:buSzPts val="2800"/>
              <a:buFont typeface="Arial"/>
              <a:buChar char="•"/>
            </a:pPr>
            <a:r>
              <a:rPr lang="da-DK" sz="2800">
                <a:solidFill>
                  <a:srgbClr val="FFFFFF"/>
                </a:solidFill>
                <a:latin typeface="Calibri"/>
                <a:ea typeface="Calibri"/>
                <a:cs typeface="Calibri"/>
                <a:sym typeface="Calibri"/>
              </a:rPr>
              <a:t>Udvikle attraktive skoletilbud - der tiltrækker bredt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descr="novaskolen03.jpg" id="823" name="Google Shape;823;gd80a06da9f_0_76"/>
          <p:cNvPicPr preferRelativeResize="0"/>
          <p:nvPr/>
        </p:nvPicPr>
        <p:blipFill rotWithShape="1">
          <a:blip r:embed="rId3">
            <a:alphaModFix/>
          </a:blip>
          <a:srcRect b="0" l="0" r="0" t="0"/>
          <a:stretch/>
        </p:blipFill>
        <p:spPr>
          <a:xfrm>
            <a:off x="0" y="0"/>
            <a:ext cx="12188570" cy="6857999"/>
          </a:xfrm>
          <a:prstGeom prst="rect">
            <a:avLst/>
          </a:prstGeom>
          <a:noFill/>
          <a:ln>
            <a:noFill/>
          </a:ln>
        </p:spPr>
      </p:pic>
      <p:sp>
        <p:nvSpPr>
          <p:cNvPr id="824" name="Google Shape;824;gd80a06da9f_0_76"/>
          <p:cNvSpPr/>
          <p:nvPr/>
        </p:nvSpPr>
        <p:spPr>
          <a:xfrm>
            <a:off x="4470400" y="3029074"/>
            <a:ext cx="7710000" cy="38868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gd80a06da9f_0_76"/>
          <p:cNvSpPr/>
          <p:nvPr/>
        </p:nvSpPr>
        <p:spPr>
          <a:xfrm>
            <a:off x="6972301" y="154513"/>
            <a:ext cx="5208000" cy="1637100"/>
          </a:xfrm>
          <a:prstGeom prst="rect">
            <a:avLst/>
          </a:prstGeom>
          <a:solidFill>
            <a:srgbClr val="254061">
              <a:alpha val="847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26" name="Google Shape;826;gd80a06da9f_0_76"/>
          <p:cNvSpPr txBox="1"/>
          <p:nvPr/>
        </p:nvSpPr>
        <p:spPr>
          <a:xfrm>
            <a:off x="7063741" y="-208899"/>
            <a:ext cx="5503500" cy="200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400"/>
              <a:buFont typeface="Calibri"/>
              <a:buNone/>
            </a:pPr>
            <a:r>
              <a:rPr b="0" i="0" lang="da-DK" sz="2400" u="none" cap="none" strike="noStrike">
                <a:solidFill>
                  <a:srgbClr val="FFFFFF"/>
                </a:solidFill>
                <a:latin typeface="Calibri"/>
                <a:ea typeface="Calibri"/>
                <a:cs typeface="Calibri"/>
                <a:sym typeface="Calibri"/>
              </a:rPr>
              <a:t>Folkeskolen som ”fællesskaber”</a:t>
            </a:r>
            <a:endParaRPr b="0" i="0" sz="2400" u="none" cap="none" strike="noStrike">
              <a:solidFill>
                <a:srgbClr val="FFFFFF"/>
              </a:solidFill>
              <a:latin typeface="Calibri"/>
              <a:ea typeface="Calibri"/>
              <a:cs typeface="Calibri"/>
              <a:sym typeface="Calibri"/>
            </a:endParaRPr>
          </a:p>
          <a:p>
            <a:pPr indent="0" lvl="0" marL="0" marR="0" rtl="0" algn="l">
              <a:spcBef>
                <a:spcPts val="0"/>
              </a:spcBef>
              <a:spcAft>
                <a:spcPts val="0"/>
              </a:spcAft>
              <a:buNone/>
            </a:pPr>
            <a:r>
              <a:rPr lang="da-DK" sz="1800">
                <a:solidFill>
                  <a:srgbClr val="FFFFFF"/>
                </a:solidFill>
                <a:latin typeface="Calibri"/>
                <a:ea typeface="Calibri"/>
                <a:cs typeface="Calibri"/>
                <a:sym typeface="Calibri"/>
              </a:rPr>
              <a:t>Novaskolen (Nørremarken)</a:t>
            </a:r>
            <a:endParaRPr/>
          </a:p>
          <a:p>
            <a:pPr indent="-285750" lvl="0" marL="285750" marR="0" rtl="0" algn="l">
              <a:spcBef>
                <a:spcPts val="0"/>
              </a:spcBef>
              <a:spcAft>
                <a:spcPts val="0"/>
              </a:spcAft>
              <a:buClr>
                <a:srgbClr val="FFFFFF"/>
              </a:buClr>
              <a:buSzPts val="1800"/>
              <a:buFont typeface="Calibri"/>
              <a:buChar char="-"/>
            </a:pPr>
            <a:r>
              <a:rPr lang="da-DK" sz="1800">
                <a:solidFill>
                  <a:srgbClr val="FFFFFF"/>
                </a:solidFill>
                <a:latin typeface="Calibri"/>
                <a:ea typeface="Calibri"/>
                <a:cs typeface="Calibri"/>
                <a:sym typeface="Calibri"/>
              </a:rPr>
              <a:t>Bl.a. Talentlinje som strategisk indsats</a:t>
            </a:r>
            <a:endParaRPr/>
          </a:p>
          <a:p>
            <a:pPr indent="-285750" lvl="0" marL="285750" marR="0" rtl="0" algn="l">
              <a:spcBef>
                <a:spcPts val="0"/>
              </a:spcBef>
              <a:spcAft>
                <a:spcPts val="0"/>
              </a:spcAft>
              <a:buClr>
                <a:srgbClr val="FFFFFF"/>
              </a:buClr>
              <a:buSzPts val="1800"/>
              <a:buFont typeface="Calibri"/>
              <a:buChar char="-"/>
            </a:pPr>
            <a:r>
              <a:rPr lang="da-DK" sz="1800">
                <a:solidFill>
                  <a:srgbClr val="FFFFFF"/>
                </a:solidFill>
                <a:latin typeface="Calibri"/>
                <a:ea typeface="Calibri"/>
                <a:cs typeface="Calibri"/>
                <a:sym typeface="Calibri"/>
              </a:rPr>
              <a:t>Elevtal stigende </a:t>
            </a:r>
            <a:r>
              <a:rPr lang="da-DK" sz="1400">
                <a:solidFill>
                  <a:srgbClr val="FFFFFF"/>
                </a:solidFill>
                <a:latin typeface="Calibri"/>
                <a:ea typeface="Calibri"/>
                <a:cs typeface="Calibri"/>
                <a:sym typeface="Calibri"/>
              </a:rPr>
              <a:t>(aug 20.: 371 – feb. 21: 395)</a:t>
            </a:r>
            <a:endParaRPr/>
          </a:p>
          <a:p>
            <a:pPr indent="-285750" lvl="0" marL="285750" marR="0" rtl="0" algn="l">
              <a:spcBef>
                <a:spcPts val="0"/>
              </a:spcBef>
              <a:spcAft>
                <a:spcPts val="0"/>
              </a:spcAft>
              <a:buClr>
                <a:srgbClr val="FFFFFF"/>
              </a:buClr>
              <a:buSzPts val="1800"/>
              <a:buFont typeface="Calibri"/>
              <a:buChar char="-"/>
            </a:pPr>
            <a:r>
              <a:rPr lang="da-DK" sz="1800">
                <a:solidFill>
                  <a:srgbClr val="FFFFFF"/>
                </a:solidFill>
                <a:latin typeface="Calibri"/>
                <a:ea typeface="Calibri"/>
                <a:cs typeface="Calibri"/>
                <a:sym typeface="Calibri"/>
              </a:rPr>
              <a:t>Flersprogede % faldende </a:t>
            </a:r>
            <a:r>
              <a:rPr lang="da-DK" sz="1400">
                <a:solidFill>
                  <a:srgbClr val="FFFFFF"/>
                </a:solidFill>
                <a:latin typeface="Calibri"/>
                <a:ea typeface="Calibri"/>
                <a:cs typeface="Calibri"/>
                <a:sym typeface="Calibri"/>
              </a:rPr>
              <a:t>(aug. 20 75,2% - feb. 21 73,7 %)</a:t>
            </a:r>
            <a:endParaRPr/>
          </a:p>
        </p:txBody>
      </p:sp>
      <p:pic>
        <p:nvPicPr>
          <p:cNvPr descr="Ingen tilgængelig billedbeskrivelse." id="827" name="Google Shape;827;gd80a06da9f_0_76"/>
          <p:cNvPicPr preferRelativeResize="0"/>
          <p:nvPr/>
        </p:nvPicPr>
        <p:blipFill rotWithShape="1">
          <a:blip r:embed="rId4">
            <a:alphaModFix/>
          </a:blip>
          <a:srcRect b="0" l="0" r="0" t="0"/>
          <a:stretch/>
        </p:blipFill>
        <p:spPr>
          <a:xfrm>
            <a:off x="6984024" y="4388004"/>
            <a:ext cx="5207976" cy="2495625"/>
          </a:xfrm>
          <a:prstGeom prst="rect">
            <a:avLst/>
          </a:prstGeom>
          <a:noFill/>
          <a:ln>
            <a:noFill/>
          </a:ln>
        </p:spPr>
      </p:pic>
      <p:sp>
        <p:nvSpPr>
          <p:cNvPr id="828" name="Google Shape;828;gd80a06da9f_0_76"/>
          <p:cNvSpPr/>
          <p:nvPr/>
        </p:nvSpPr>
        <p:spPr>
          <a:xfrm>
            <a:off x="6972301" y="3029075"/>
            <a:ext cx="5208000" cy="1403700"/>
          </a:xfrm>
          <a:prstGeom prst="rect">
            <a:avLst/>
          </a:prstGeom>
          <a:solidFill>
            <a:srgbClr val="254061">
              <a:alpha val="847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29" name="Google Shape;829;gd80a06da9f_0_76"/>
          <p:cNvSpPr txBox="1"/>
          <p:nvPr/>
        </p:nvSpPr>
        <p:spPr>
          <a:xfrm>
            <a:off x="7063741" y="2675186"/>
            <a:ext cx="5503500" cy="172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2400"/>
              <a:buFont typeface="Calibri"/>
              <a:buNone/>
            </a:pPr>
            <a:r>
              <a:rPr b="0" i="0" lang="da-DK" sz="2400" u="none" cap="none" strike="noStrike">
                <a:solidFill>
                  <a:srgbClr val="FFFFFF"/>
                </a:solidFill>
                <a:latin typeface="Calibri"/>
                <a:ea typeface="Calibri"/>
                <a:cs typeface="Calibri"/>
                <a:sym typeface="Calibri"/>
              </a:rPr>
              <a:t>Folkeskolen som ”fællesskaber”</a:t>
            </a:r>
            <a:endParaRPr b="0" i="0" sz="2400" u="none" cap="none" strike="noStrike">
              <a:solidFill>
                <a:srgbClr val="FFFFFF"/>
              </a:solidFill>
              <a:latin typeface="Calibri"/>
              <a:ea typeface="Calibri"/>
              <a:cs typeface="Calibri"/>
              <a:sym typeface="Calibri"/>
            </a:endParaRPr>
          </a:p>
          <a:p>
            <a:pPr indent="0" lvl="0" marL="0" marR="0" rtl="0" algn="l">
              <a:spcBef>
                <a:spcPts val="0"/>
              </a:spcBef>
              <a:spcAft>
                <a:spcPts val="0"/>
              </a:spcAft>
              <a:buNone/>
            </a:pPr>
            <a:r>
              <a:rPr lang="da-DK" sz="1800">
                <a:solidFill>
                  <a:srgbClr val="FFFFFF"/>
                </a:solidFill>
                <a:latin typeface="Calibri"/>
                <a:ea typeface="Calibri"/>
                <a:cs typeface="Calibri"/>
                <a:sym typeface="Calibri"/>
              </a:rPr>
              <a:t>Midtbyskolen </a:t>
            </a:r>
            <a:endParaRPr/>
          </a:p>
          <a:p>
            <a:pPr indent="-285750" lvl="0" marL="285750" marR="0" rtl="0" algn="l">
              <a:spcBef>
                <a:spcPts val="0"/>
              </a:spcBef>
              <a:spcAft>
                <a:spcPts val="0"/>
              </a:spcAft>
              <a:buClr>
                <a:srgbClr val="FFFFFF"/>
              </a:buClr>
              <a:buSzPts val="1800"/>
              <a:buFont typeface="Calibri"/>
              <a:buChar char="-"/>
            </a:pPr>
            <a:r>
              <a:rPr lang="da-DK" sz="1800">
                <a:solidFill>
                  <a:srgbClr val="FFFFFF"/>
                </a:solidFill>
                <a:latin typeface="Calibri"/>
                <a:ea typeface="Calibri"/>
                <a:cs typeface="Calibri"/>
                <a:sym typeface="Calibri"/>
              </a:rPr>
              <a:t>International linje 0-9 kl. som strategisk indsats</a:t>
            </a:r>
            <a:endParaRPr/>
          </a:p>
          <a:p>
            <a:pPr indent="-285750" lvl="0" marL="285750" marR="0" rtl="0" algn="l">
              <a:spcBef>
                <a:spcPts val="0"/>
              </a:spcBef>
              <a:spcAft>
                <a:spcPts val="0"/>
              </a:spcAft>
              <a:buClr>
                <a:srgbClr val="FFFFFF"/>
              </a:buClr>
              <a:buSzPts val="1800"/>
              <a:buFont typeface="Calibri"/>
              <a:buChar char="-"/>
            </a:pPr>
            <a:r>
              <a:rPr lang="da-DK" sz="1800">
                <a:solidFill>
                  <a:srgbClr val="FFFFFF"/>
                </a:solidFill>
                <a:latin typeface="Calibri"/>
                <a:ea typeface="Calibri"/>
                <a:cs typeface="Calibri"/>
                <a:sym typeface="Calibri"/>
              </a:rPr>
              <a:t>Mange expats – international by – blandet by</a:t>
            </a:r>
            <a:endParaRPr sz="1800">
              <a:solidFill>
                <a:srgbClr val="FFFFFF"/>
              </a:solidFill>
              <a:latin typeface="Calibri"/>
              <a:ea typeface="Calibri"/>
              <a:cs typeface="Calibri"/>
              <a:sym typeface="Calibri"/>
            </a:endParaRPr>
          </a:p>
        </p:txBody>
      </p:sp>
      <p:pic>
        <p:nvPicPr>
          <p:cNvPr descr="https://images.jfmedier.dk/images/1/12/124/1240908d-16c9-491a-a6c1-6c2aae64619c_1_90_0_0_2126_1417_1440_960_58c4b66b.jpg" id="830" name="Google Shape;830;gd80a06da9f_0_76"/>
          <p:cNvPicPr preferRelativeResize="0"/>
          <p:nvPr/>
        </p:nvPicPr>
        <p:blipFill rotWithShape="1">
          <a:blip r:embed="rId5">
            <a:alphaModFix/>
          </a:blip>
          <a:srcRect b="0" l="53874" r="0" t="32166"/>
          <a:stretch/>
        </p:blipFill>
        <p:spPr>
          <a:xfrm>
            <a:off x="4458677" y="4432300"/>
            <a:ext cx="2533162" cy="248364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465A"/>
        </a:solidFill>
      </p:bgPr>
    </p:bg>
    <p:spTree>
      <p:nvGrpSpPr>
        <p:cNvPr id="835" name="Shape 835"/>
        <p:cNvGrpSpPr/>
        <p:nvPr/>
      </p:nvGrpSpPr>
      <p:grpSpPr>
        <a:xfrm>
          <a:off x="0" y="0"/>
          <a:ext cx="0" cy="0"/>
          <a:chOff x="0" y="0"/>
          <a:chExt cx="0" cy="0"/>
        </a:xfrm>
      </p:grpSpPr>
      <p:sp>
        <p:nvSpPr>
          <p:cNvPr id="836" name="Google Shape;836;gd80a06da9f_0_88"/>
          <p:cNvSpPr txBox="1"/>
          <p:nvPr/>
        </p:nvSpPr>
        <p:spPr>
          <a:xfrm>
            <a:off x="1524000" y="3104617"/>
            <a:ext cx="9144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6000"/>
              <a:buFont typeface="Calibri"/>
              <a:buNone/>
            </a:pPr>
            <a:r>
              <a:rPr b="0" i="0" lang="da-DK" sz="6000" u="none" cap="none" strike="noStrike">
                <a:solidFill>
                  <a:srgbClr val="FFFFFF"/>
                </a:solidFill>
                <a:latin typeface="Calibri"/>
                <a:ea typeface="Calibri"/>
                <a:cs typeface="Calibri"/>
                <a:sym typeface="Calibri"/>
              </a:rPr>
              <a:t>Tak</a:t>
            </a:r>
            <a:endParaRPr/>
          </a:p>
          <a:p>
            <a:pPr indent="0" lvl="0" marL="0" marR="0" rtl="0" algn="ctr">
              <a:lnSpc>
                <a:spcPct val="100000"/>
              </a:lnSpc>
              <a:spcBef>
                <a:spcPts val="0"/>
              </a:spcBef>
              <a:spcAft>
                <a:spcPts val="0"/>
              </a:spcAft>
              <a:buClr>
                <a:schemeClr val="dk1"/>
              </a:buClr>
              <a:buSzPts val="2000"/>
              <a:buFont typeface="Calibri"/>
              <a:buNone/>
            </a:pPr>
            <a:r>
              <a:t/>
            </a:r>
            <a:endParaRPr b="0" i="0" sz="2000" u="none" cap="none" strike="noStrike">
              <a:solidFill>
                <a:srgbClr val="FFFFFF"/>
              </a:solidFill>
              <a:latin typeface="Calibri"/>
              <a:ea typeface="Calibri"/>
              <a:cs typeface="Calibri"/>
              <a:sym typeface="Calibri"/>
            </a:endParaRPr>
          </a:p>
        </p:txBody>
      </p:sp>
      <p:pic>
        <p:nvPicPr>
          <p:cNvPr id="837" name="Google Shape;837;gd80a06da9f_0_88"/>
          <p:cNvPicPr preferRelativeResize="0"/>
          <p:nvPr/>
        </p:nvPicPr>
        <p:blipFill rotWithShape="1">
          <a:blip r:embed="rId3">
            <a:alphaModFix/>
          </a:blip>
          <a:srcRect b="0" l="0" r="0" t="0"/>
          <a:stretch/>
        </p:blipFill>
        <p:spPr>
          <a:xfrm>
            <a:off x="404416" y="6309320"/>
            <a:ext cx="914400" cy="419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gd80a06da9f_0_488"/>
          <p:cNvSpPr txBox="1"/>
          <p:nvPr>
            <p:ph type="title"/>
          </p:nvPr>
        </p:nvSpPr>
        <p:spPr>
          <a:xfrm>
            <a:off x="838200" y="892253"/>
            <a:ext cx="10515600" cy="142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4000"/>
              <a:buFont typeface="Merriweather"/>
              <a:buNone/>
            </a:pPr>
            <a:r>
              <a:rPr lang="da-DK" sz="3500">
                <a:latin typeface="Merriweather"/>
                <a:ea typeface="Merriweather"/>
                <a:cs typeface="Merriweather"/>
                <a:sym typeface="Merriweather"/>
              </a:rPr>
              <a:t>Interaktiv debatsession: </a:t>
            </a:r>
            <a:br>
              <a:rPr lang="da-DK" sz="3500">
                <a:latin typeface="Merriweather"/>
                <a:ea typeface="Merriweather"/>
                <a:cs typeface="Merriweather"/>
                <a:sym typeface="Merriweather"/>
              </a:rPr>
            </a:br>
            <a:r>
              <a:rPr lang="da-DK" sz="3500">
                <a:latin typeface="Merriweather"/>
                <a:ea typeface="Merriweather"/>
                <a:cs typeface="Merriweather"/>
                <a:sym typeface="Merriweather"/>
              </a:rPr>
              <a:t>Almene boligers rolle i den blandede by</a:t>
            </a:r>
            <a:endParaRPr sz="3500"/>
          </a:p>
        </p:txBody>
      </p:sp>
      <p:pic>
        <p:nvPicPr>
          <p:cNvPr descr="Jens Ejner Christensen" id="843" name="Google Shape;843;gd80a06da9f_0_488"/>
          <p:cNvPicPr preferRelativeResize="0"/>
          <p:nvPr/>
        </p:nvPicPr>
        <p:blipFill rotWithShape="1">
          <a:blip r:embed="rId3">
            <a:alphaModFix/>
          </a:blip>
          <a:srcRect b="11878" l="10471" r="11323" t="0"/>
          <a:stretch/>
        </p:blipFill>
        <p:spPr>
          <a:xfrm>
            <a:off x="8988700" y="3252550"/>
            <a:ext cx="2517425" cy="2900926"/>
          </a:xfrm>
          <a:prstGeom prst="rect">
            <a:avLst/>
          </a:prstGeom>
          <a:noFill/>
          <a:ln>
            <a:noFill/>
          </a:ln>
        </p:spPr>
      </p:pic>
      <p:pic>
        <p:nvPicPr>
          <p:cNvPr id="844" name="Google Shape;844;gd80a06da9f_0_488"/>
          <p:cNvPicPr preferRelativeResize="0"/>
          <p:nvPr/>
        </p:nvPicPr>
        <p:blipFill rotWithShape="1">
          <a:blip r:embed="rId4">
            <a:alphaModFix/>
          </a:blip>
          <a:srcRect b="39868" l="32185" r="15472" t="5322"/>
          <a:stretch/>
        </p:blipFill>
        <p:spPr>
          <a:xfrm>
            <a:off x="559463" y="3252546"/>
            <a:ext cx="2462573" cy="2900934"/>
          </a:xfrm>
          <a:prstGeom prst="rect">
            <a:avLst/>
          </a:prstGeom>
          <a:noFill/>
          <a:ln>
            <a:noFill/>
          </a:ln>
        </p:spPr>
      </p:pic>
      <p:pic>
        <p:nvPicPr>
          <p:cNvPr id="845" name="Google Shape;845;gd80a06da9f_0_488"/>
          <p:cNvPicPr preferRelativeResize="0"/>
          <p:nvPr/>
        </p:nvPicPr>
        <p:blipFill rotWithShape="1">
          <a:blip r:embed="rId5">
            <a:alphaModFix/>
          </a:blip>
          <a:srcRect b="0" l="6030" r="7193" t="0"/>
          <a:stretch/>
        </p:blipFill>
        <p:spPr>
          <a:xfrm>
            <a:off x="3275510" y="3252552"/>
            <a:ext cx="2517415" cy="2900934"/>
          </a:xfrm>
          <a:prstGeom prst="rect">
            <a:avLst/>
          </a:prstGeom>
          <a:noFill/>
          <a:ln>
            <a:noFill/>
          </a:ln>
        </p:spPr>
      </p:pic>
      <p:sp>
        <p:nvSpPr>
          <p:cNvPr id="846" name="Google Shape;846;gd80a06da9f_0_488"/>
          <p:cNvSpPr txBox="1"/>
          <p:nvPr/>
        </p:nvSpPr>
        <p:spPr>
          <a:xfrm>
            <a:off x="8972300" y="6233924"/>
            <a:ext cx="27354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chemeClr val="dk1"/>
              </a:buClr>
              <a:buSzPts val="1200"/>
              <a:buFont typeface="Merriweather"/>
              <a:buNone/>
            </a:pPr>
            <a:r>
              <a:rPr b="0" i="0" lang="da-DK" sz="1200" u="none" cap="none" strike="noStrike">
                <a:solidFill>
                  <a:schemeClr val="dk1"/>
                </a:solidFill>
                <a:latin typeface="Merriweather"/>
                <a:ea typeface="Merriweather"/>
                <a:cs typeface="Merriweather"/>
                <a:sym typeface="Merriweather"/>
              </a:rPr>
              <a:t>Jens Ejner Christensen, </a:t>
            </a:r>
            <a:br>
              <a:rPr b="0" i="0" lang="da-DK" sz="1200" u="none" cap="none" strike="noStrike">
                <a:solidFill>
                  <a:schemeClr val="dk1"/>
                </a:solidFill>
                <a:latin typeface="Merriweather"/>
                <a:ea typeface="Merriweather"/>
                <a:cs typeface="Merriweather"/>
                <a:sym typeface="Merriweather"/>
              </a:rPr>
            </a:br>
            <a:r>
              <a:rPr b="0" i="0" lang="da-DK" sz="1200" u="none" cap="none" strike="noStrike">
                <a:solidFill>
                  <a:schemeClr val="dk1"/>
                </a:solidFill>
                <a:latin typeface="Merriweather"/>
                <a:ea typeface="Merriweather"/>
                <a:cs typeface="Merriweather"/>
                <a:sym typeface="Merriweather"/>
              </a:rPr>
              <a:t>borgmester i Vejle Kommune</a:t>
            </a:r>
            <a:endParaRPr/>
          </a:p>
        </p:txBody>
      </p:sp>
      <p:sp>
        <p:nvSpPr>
          <p:cNvPr id="847" name="Google Shape;847;gd80a06da9f_0_488"/>
          <p:cNvSpPr txBox="1"/>
          <p:nvPr/>
        </p:nvSpPr>
        <p:spPr>
          <a:xfrm>
            <a:off x="554030" y="6240524"/>
            <a:ext cx="28566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da-DK" sz="1200" u="none" cap="none" strike="noStrike">
                <a:solidFill>
                  <a:schemeClr val="dk1"/>
                </a:solidFill>
                <a:latin typeface="Merriweather"/>
                <a:ea typeface="Merriweather"/>
                <a:cs typeface="Merriweather"/>
                <a:sym typeface="Merriweather"/>
              </a:rPr>
              <a:t>Curt Liliegreen, direktør i Boligøkonomisk Videnscenter </a:t>
            </a:r>
            <a:endParaRPr/>
          </a:p>
        </p:txBody>
      </p:sp>
      <p:sp>
        <p:nvSpPr>
          <p:cNvPr id="848" name="Google Shape;848;gd80a06da9f_0_488"/>
          <p:cNvSpPr txBox="1"/>
          <p:nvPr/>
        </p:nvSpPr>
        <p:spPr>
          <a:xfrm>
            <a:off x="3275491" y="6310136"/>
            <a:ext cx="28566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da-DK" sz="1200" u="none" cap="none" strike="noStrike">
                <a:solidFill>
                  <a:schemeClr val="dk1"/>
                </a:solidFill>
                <a:latin typeface="Merriweather"/>
                <a:ea typeface="Merriweather"/>
                <a:cs typeface="Merriweather"/>
                <a:sym typeface="Merriweather"/>
              </a:rPr>
              <a:t>Jens Skinnebach, afdelingschef, </a:t>
            </a:r>
            <a:br>
              <a:rPr b="0" i="0" lang="da-DK" sz="1200" u="none" cap="none" strike="noStrike">
                <a:solidFill>
                  <a:schemeClr val="dk1"/>
                </a:solidFill>
                <a:latin typeface="Merriweather"/>
                <a:ea typeface="Merriweather"/>
                <a:cs typeface="Merriweather"/>
                <a:sym typeface="Merriweather"/>
              </a:rPr>
            </a:br>
            <a:r>
              <a:rPr b="0" i="0" lang="da-DK" sz="1200" u="none" cap="none" strike="noStrike">
                <a:solidFill>
                  <a:schemeClr val="dk1"/>
                </a:solidFill>
                <a:latin typeface="Merriweather"/>
                <a:ea typeface="Merriweather"/>
                <a:cs typeface="Merriweather"/>
                <a:sym typeface="Merriweather"/>
              </a:rPr>
              <a:t>A. Enggaard A/S</a:t>
            </a:r>
            <a:endParaRPr/>
          </a:p>
        </p:txBody>
      </p:sp>
      <p:pic>
        <p:nvPicPr>
          <p:cNvPr id="849" name="Google Shape;849;gd80a06da9f_0_488"/>
          <p:cNvPicPr preferRelativeResize="0"/>
          <p:nvPr/>
        </p:nvPicPr>
        <p:blipFill rotWithShape="1">
          <a:blip r:embed="rId6">
            <a:alphaModFix/>
          </a:blip>
          <a:srcRect b="0" l="6837" r="6828" t="0"/>
          <a:stretch/>
        </p:blipFill>
        <p:spPr>
          <a:xfrm>
            <a:off x="6132100" y="3252550"/>
            <a:ext cx="2517424" cy="2900925"/>
          </a:xfrm>
          <a:prstGeom prst="rect">
            <a:avLst/>
          </a:prstGeom>
          <a:noFill/>
          <a:ln>
            <a:noFill/>
          </a:ln>
        </p:spPr>
      </p:pic>
      <p:sp>
        <p:nvSpPr>
          <p:cNvPr id="850" name="Google Shape;850;gd80a06da9f_0_488"/>
          <p:cNvSpPr txBox="1"/>
          <p:nvPr/>
        </p:nvSpPr>
        <p:spPr>
          <a:xfrm>
            <a:off x="6132100" y="6310125"/>
            <a:ext cx="26439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da-DK" sz="1200">
                <a:solidFill>
                  <a:schemeClr val="dk1"/>
                </a:solidFill>
                <a:latin typeface="Merriweather"/>
                <a:ea typeface="Merriweather"/>
                <a:cs typeface="Merriweather"/>
                <a:sym typeface="Merriweather"/>
              </a:rPr>
              <a:t>Mette Mechlenborg, seniorforsker, BUILD Aalborg Universitet</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gd80a06da9f_0_444"/>
          <p:cNvSpPr txBox="1"/>
          <p:nvPr>
            <p:ph idx="2" type="body"/>
          </p:nvPr>
        </p:nvSpPr>
        <p:spPr>
          <a:xfrm>
            <a:off x="838200" y="1122362"/>
            <a:ext cx="10515600" cy="1760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400"/>
              <a:buNone/>
            </a:pPr>
            <a:r>
              <a:t/>
            </a:r>
            <a:endParaRPr b="0" sz="4000">
              <a:latin typeface="Merriweather Light"/>
              <a:ea typeface="Merriweather Light"/>
              <a:cs typeface="Merriweather Light"/>
              <a:sym typeface="Merriweather Light"/>
            </a:endParaRPr>
          </a:p>
          <a:p>
            <a:pPr indent="0" lvl="0" marL="0" rtl="0" algn="l">
              <a:lnSpc>
                <a:spcPct val="100000"/>
              </a:lnSpc>
              <a:spcBef>
                <a:spcPts val="0"/>
              </a:spcBef>
              <a:spcAft>
                <a:spcPts val="0"/>
              </a:spcAft>
              <a:buClr>
                <a:schemeClr val="lt1"/>
              </a:buClr>
              <a:buSzPts val="4400"/>
              <a:buNone/>
            </a:pPr>
            <a:r>
              <a:rPr lang="da-DK" sz="4000"/>
              <a:t>Bystrategisk Udsyn</a:t>
            </a:r>
            <a:endParaRPr sz="4000"/>
          </a:p>
        </p:txBody>
      </p:sp>
      <p:pic>
        <p:nvPicPr>
          <p:cNvPr id="856" name="Google Shape;856;gd80a06da9f_0_444"/>
          <p:cNvPicPr preferRelativeResize="0"/>
          <p:nvPr/>
        </p:nvPicPr>
        <p:blipFill rotWithShape="1">
          <a:blip r:embed="rId3">
            <a:alphaModFix/>
          </a:blip>
          <a:srcRect b="0" l="0" r="0" t="0"/>
          <a:stretch/>
        </p:blipFill>
        <p:spPr>
          <a:xfrm>
            <a:off x="4711959" y="2809333"/>
            <a:ext cx="7480042" cy="5780032"/>
          </a:xfrm>
          <a:prstGeom prst="rect">
            <a:avLst/>
          </a:prstGeom>
          <a:noFill/>
          <a:ln>
            <a:noFill/>
          </a:ln>
        </p:spPr>
      </p:pic>
      <p:sp>
        <p:nvSpPr>
          <p:cNvPr id="857" name="Google Shape;857;gd80a06da9f_0_444"/>
          <p:cNvSpPr txBox="1"/>
          <p:nvPr/>
        </p:nvSpPr>
        <p:spPr>
          <a:xfrm>
            <a:off x="838199" y="2851100"/>
            <a:ext cx="10515600" cy="1760700"/>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Clr>
                <a:schemeClr val="lt1"/>
              </a:buClr>
              <a:buSzPts val="4400"/>
              <a:buFont typeface="Merriweather"/>
              <a:buNone/>
            </a:pPr>
            <a:r>
              <a:rPr b="1" lang="da-DK" sz="4000" u="none" cap="none" strike="noStrike">
                <a:solidFill>
                  <a:schemeClr val="lt1"/>
                </a:solidFill>
                <a:latin typeface="Merriweather"/>
                <a:ea typeface="Merriweather"/>
                <a:cs typeface="Merriweather"/>
                <a:sym typeface="Merriweather"/>
              </a:rPr>
              <a:t>Sammen om den </a:t>
            </a:r>
            <a:br>
              <a:rPr b="1" lang="da-DK" sz="4000" u="none" cap="none" strike="noStrike">
                <a:solidFill>
                  <a:schemeClr val="lt1"/>
                </a:solidFill>
                <a:latin typeface="Merriweather"/>
                <a:ea typeface="Merriweather"/>
                <a:cs typeface="Merriweather"/>
                <a:sym typeface="Merriweather"/>
              </a:rPr>
            </a:br>
            <a:r>
              <a:rPr b="1" lang="da-DK" sz="4000" u="none" cap="none" strike="noStrike">
                <a:solidFill>
                  <a:schemeClr val="lt1"/>
                </a:solidFill>
                <a:latin typeface="Merriweather"/>
                <a:ea typeface="Merriweather"/>
                <a:cs typeface="Merriweather"/>
                <a:sym typeface="Merriweather"/>
              </a:rPr>
              <a:t>blandede by</a:t>
            </a:r>
            <a:endParaRPr sz="1000"/>
          </a:p>
          <a:p>
            <a:pPr indent="0" lvl="0" marL="0" marR="0" rtl="0" algn="l">
              <a:lnSpc>
                <a:spcPct val="70000"/>
              </a:lnSpc>
              <a:spcBef>
                <a:spcPts val="1000"/>
              </a:spcBef>
              <a:spcAft>
                <a:spcPts val="0"/>
              </a:spcAft>
              <a:buClr>
                <a:schemeClr val="lt1"/>
              </a:buClr>
              <a:buSzPts val="4400"/>
              <a:buFont typeface="Merriweather"/>
              <a:buNone/>
            </a:pPr>
            <a:r>
              <a:t/>
            </a:r>
            <a:endParaRPr b="1" sz="4200" u="none" cap="none" strike="noStrike">
              <a:solidFill>
                <a:schemeClr val="lt1"/>
              </a:solidFill>
              <a:latin typeface="Merriweather"/>
              <a:ea typeface="Merriweather"/>
              <a:cs typeface="Merriweather"/>
              <a:sym typeface="Merriweather"/>
            </a:endParaRPr>
          </a:p>
        </p:txBody>
      </p:sp>
      <p:sp>
        <p:nvSpPr>
          <p:cNvPr id="858" name="Google Shape;858;gd80a06da9f_0_444"/>
          <p:cNvSpPr txBox="1"/>
          <p:nvPr/>
        </p:nvSpPr>
        <p:spPr>
          <a:xfrm>
            <a:off x="838200" y="579342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6"/>
          <p:cNvSpPr txBox="1"/>
          <p:nvPr>
            <p:ph type="title"/>
          </p:nvPr>
        </p:nvSpPr>
        <p:spPr>
          <a:xfrm>
            <a:off x="838199" y="714778"/>
            <a:ext cx="9080242" cy="111084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4000"/>
              <a:buFont typeface="Merriweather"/>
              <a:buNone/>
            </a:pPr>
            <a:r>
              <a:rPr lang="da-DK" sz="4000">
                <a:latin typeface="Merriweather"/>
                <a:ea typeface="Merriweather"/>
                <a:cs typeface="Merriweather"/>
                <a:sym typeface="Merriweather"/>
              </a:rPr>
              <a:t>Landsbyggefondens Review Boards</a:t>
            </a:r>
            <a:endParaRPr sz="4000"/>
          </a:p>
        </p:txBody>
      </p:sp>
      <p:sp>
        <p:nvSpPr>
          <p:cNvPr id="236" name="Google Shape;236;p6"/>
          <p:cNvSpPr txBox="1"/>
          <p:nvPr>
            <p:ph idx="1" type="body"/>
          </p:nvPr>
        </p:nvSpPr>
        <p:spPr>
          <a:xfrm>
            <a:off x="838200" y="2239350"/>
            <a:ext cx="6539700" cy="3937500"/>
          </a:xfrm>
          <a:prstGeom prst="rect">
            <a:avLst/>
          </a:prstGeom>
          <a:noFill/>
          <a:ln>
            <a:noFill/>
          </a:ln>
        </p:spPr>
        <p:txBody>
          <a:bodyPr anchorCtr="0" anchor="t" bIns="0" lIns="0" spcFirstLastPara="1" rIns="0" wrap="square" tIns="0">
            <a:normAutofit/>
          </a:bodyPr>
          <a:lstStyle/>
          <a:p>
            <a:pPr indent="0" lvl="0" marL="0" rtl="0" algn="l">
              <a:lnSpc>
                <a:spcPct val="132500"/>
              </a:lnSpc>
              <a:spcBef>
                <a:spcPts val="0"/>
              </a:spcBef>
              <a:spcAft>
                <a:spcPts val="0"/>
              </a:spcAft>
              <a:buClr>
                <a:schemeClr val="dk1"/>
              </a:buClr>
              <a:buSzPts val="2400"/>
              <a:buNone/>
            </a:pPr>
            <a:r>
              <a:rPr lang="da-DK" sz="2400">
                <a:latin typeface="Merriweather"/>
                <a:ea typeface="Merriweather"/>
                <a:cs typeface="Merriweather"/>
                <a:sym typeface="Merriweather"/>
              </a:rPr>
              <a:t>Præsentation af nyt, bystrategisk tiltag </a:t>
            </a:r>
            <a:br>
              <a:rPr lang="da-DK" sz="2400">
                <a:latin typeface="Merriweather"/>
                <a:ea typeface="Merriweather"/>
                <a:cs typeface="Merriweather"/>
                <a:sym typeface="Merriweather"/>
              </a:rPr>
            </a:br>
            <a:r>
              <a:rPr lang="da-DK" sz="2400">
                <a:latin typeface="Merriweather"/>
                <a:ea typeface="Merriweather"/>
                <a:cs typeface="Merriweather"/>
                <a:sym typeface="Merriweather"/>
              </a:rPr>
              <a:t>v. Helle Søholt, stiftende partner og adm. direktør, Gehl Architects </a:t>
            </a:r>
            <a:endParaRPr sz="2400"/>
          </a:p>
        </p:txBody>
      </p:sp>
      <p:pic>
        <p:nvPicPr>
          <p:cNvPr descr="Helle Soeholt Colour Highres" id="237" name="Google Shape;237;p6"/>
          <p:cNvPicPr preferRelativeResize="0"/>
          <p:nvPr/>
        </p:nvPicPr>
        <p:blipFill rotWithShape="1">
          <a:blip r:embed="rId3">
            <a:alphaModFix/>
          </a:blip>
          <a:srcRect b="0" l="8941" r="12702" t="14570"/>
          <a:stretch/>
        </p:blipFill>
        <p:spPr>
          <a:xfrm>
            <a:off x="8115967" y="2239347"/>
            <a:ext cx="3237831" cy="397135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0"/>
          <p:cNvSpPr txBox="1"/>
          <p:nvPr>
            <p:ph type="title"/>
          </p:nvPr>
        </p:nvSpPr>
        <p:spPr>
          <a:xfrm>
            <a:off x="838200" y="2578074"/>
            <a:ext cx="10515600" cy="17018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Merriweather"/>
              <a:buNone/>
            </a:pPr>
            <a:r>
              <a:rPr lang="da-DK" sz="4000">
                <a:latin typeface="Merriweather"/>
                <a:ea typeface="Merriweather"/>
                <a:cs typeface="Merriweather"/>
                <a:sym typeface="Merriweather"/>
              </a:rPr>
              <a:t>Corona-venlig frokost</a:t>
            </a:r>
            <a:br>
              <a:rPr lang="da-DK" sz="4000"/>
            </a:br>
            <a:r>
              <a:rPr b="0" lang="da-DK" sz="4000">
                <a:latin typeface="Merriweather Light"/>
                <a:ea typeface="Merriweather Light"/>
                <a:cs typeface="Merriweather Light"/>
                <a:sym typeface="Merriweather Light"/>
              </a:rPr>
              <a:t>12.15-13.00</a:t>
            </a:r>
            <a:endParaRPr/>
          </a:p>
        </p:txBody>
      </p:sp>
      <p:sp>
        <p:nvSpPr>
          <p:cNvPr id="864" name="Google Shape;864;p10"/>
          <p:cNvSpPr txBox="1"/>
          <p:nvPr/>
        </p:nvSpPr>
        <p:spPr>
          <a:xfrm>
            <a:off x="838200" y="4565500"/>
            <a:ext cx="5920800" cy="170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Merriweather Light"/>
              <a:buNone/>
            </a:pPr>
            <a:r>
              <a:rPr b="0" i="0" lang="da-DK" sz="2200" u="none" cap="none" strike="noStrike">
                <a:solidFill>
                  <a:schemeClr val="lt1"/>
                </a:solidFill>
                <a:latin typeface="Merriweather Light"/>
                <a:ea typeface="Merriweather Light"/>
                <a:cs typeface="Merriweather Light"/>
                <a:sym typeface="Merriweather Light"/>
              </a:rPr>
              <a:t>Vi er tilbage her på hovedscenen kl. 13.00 med en energizer</a:t>
            </a:r>
            <a:r>
              <a:rPr lang="da-DK" sz="2200">
                <a:solidFill>
                  <a:schemeClr val="lt1"/>
                </a:solidFill>
                <a:latin typeface="Merriweather Light"/>
                <a:ea typeface="Merriweather Light"/>
                <a:cs typeface="Merriweather Light"/>
                <a:sym typeface="Merriweather Light"/>
              </a:rPr>
              <a:t> og en præsentation af</a:t>
            </a:r>
            <a:r>
              <a:rPr b="0" i="0" lang="da-DK" sz="2200" u="none" cap="none" strike="noStrike">
                <a:solidFill>
                  <a:schemeClr val="lt1"/>
                </a:solidFill>
                <a:latin typeface="Merriweather Light"/>
                <a:ea typeface="Merriweather Light"/>
                <a:cs typeface="Merriweather Light"/>
                <a:sym typeface="Merriweather Light"/>
              </a:rPr>
              <a:t> </a:t>
            </a:r>
            <a:r>
              <a:rPr lang="da-DK" sz="2200">
                <a:solidFill>
                  <a:schemeClr val="lt1"/>
                </a:solidFill>
                <a:latin typeface="Merriweather Light"/>
                <a:ea typeface="Merriweather Light"/>
                <a:cs typeface="Merriweather Light"/>
                <a:sym typeface="Merriweather Light"/>
              </a:rPr>
              <a:t>de </a:t>
            </a:r>
            <a:r>
              <a:rPr b="0" i="0" lang="da-DK" sz="2200" u="none" cap="none" strike="noStrike">
                <a:solidFill>
                  <a:schemeClr val="lt1"/>
                </a:solidFill>
                <a:latin typeface="Merriweather Light"/>
                <a:ea typeface="Merriweather Light"/>
                <a:cs typeface="Merriweather Light"/>
                <a:sym typeface="Merriweather Light"/>
              </a:rPr>
              <a:t>seks </a:t>
            </a:r>
            <a:r>
              <a:rPr lang="da-DK" sz="2200">
                <a:solidFill>
                  <a:schemeClr val="lt1"/>
                </a:solidFill>
                <a:latin typeface="Merriweather Light"/>
                <a:ea typeface="Merriweather Light"/>
                <a:cs typeface="Merriweather Light"/>
                <a:sym typeface="Merriweather Light"/>
              </a:rPr>
              <a:t>d</a:t>
            </a:r>
            <a:r>
              <a:rPr b="0" i="0" lang="da-DK" sz="2200" u="none" cap="none" strike="noStrike">
                <a:solidFill>
                  <a:schemeClr val="lt1"/>
                </a:solidFill>
                <a:latin typeface="Merriweather Light"/>
                <a:ea typeface="Merriweather Light"/>
                <a:cs typeface="Merriweather Light"/>
                <a:sym typeface="Merriweather Light"/>
              </a:rPr>
              <a:t>eep </a:t>
            </a:r>
            <a:r>
              <a:rPr lang="da-DK" sz="2200">
                <a:solidFill>
                  <a:schemeClr val="lt1"/>
                </a:solidFill>
                <a:latin typeface="Merriweather Light"/>
                <a:ea typeface="Merriweather Light"/>
                <a:cs typeface="Merriweather Light"/>
                <a:sym typeface="Merriweather Light"/>
              </a:rPr>
              <a:t>d</a:t>
            </a:r>
            <a:r>
              <a:rPr b="0" i="0" lang="da-DK" sz="2200" u="none" cap="none" strike="noStrike">
                <a:solidFill>
                  <a:schemeClr val="lt1"/>
                </a:solidFill>
                <a:latin typeface="Merriweather Light"/>
                <a:ea typeface="Merriweather Light"/>
                <a:cs typeface="Merriweather Light"/>
                <a:sym typeface="Merriweather Light"/>
              </a:rPr>
              <a:t>ives (workshops)</a:t>
            </a:r>
            <a:endParaRPr sz="2200"/>
          </a:p>
        </p:txBody>
      </p:sp>
      <p:sp>
        <p:nvSpPr>
          <p:cNvPr id="865" name="Google Shape;865;p10"/>
          <p:cNvSpPr txBox="1"/>
          <p:nvPr/>
        </p:nvSpPr>
        <p:spPr>
          <a:xfrm>
            <a:off x="8025300" y="2748975"/>
            <a:ext cx="33285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600">
                <a:solidFill>
                  <a:schemeClr val="lt1"/>
                </a:solidFill>
                <a:latin typeface="Merriweather"/>
                <a:ea typeface="Merriweather"/>
                <a:cs typeface="Merriweather"/>
                <a:sym typeface="Merriweather"/>
              </a:rPr>
              <a:t>Mens du nyder din frokost i pausen…. </a:t>
            </a:r>
            <a:endParaRPr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Åbn en browser og gå ind på slido.com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Skriv koden: LBF</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Præsenter dig selv ved at skrive:</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Dit navn, titel og organisation</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t/>
            </a:r>
            <a:endParaRPr i="1" sz="1600">
              <a:solidFill>
                <a:schemeClr val="lt1"/>
              </a:solidFill>
              <a:latin typeface="Merriweather"/>
              <a:ea typeface="Merriweather"/>
              <a:cs typeface="Merriweather"/>
              <a:sym typeface="Merriweather"/>
            </a:endParaRPr>
          </a:p>
          <a:p>
            <a:pPr indent="0" lvl="0" marL="0" rtl="0" algn="l">
              <a:spcBef>
                <a:spcPts val="0"/>
              </a:spcBef>
              <a:spcAft>
                <a:spcPts val="0"/>
              </a:spcAft>
              <a:buNone/>
            </a:pPr>
            <a:r>
              <a:rPr i="1" lang="da-DK" sz="1600">
                <a:solidFill>
                  <a:schemeClr val="lt1"/>
                </a:solidFill>
                <a:latin typeface="Merriweather"/>
                <a:ea typeface="Merriweather"/>
                <a:cs typeface="Merriweather"/>
                <a:sym typeface="Merriweather"/>
              </a:rPr>
              <a:t>… Og meget gerne dine foreløbige refleksioner om indholdet og forventninger til de næste programpunkter.</a:t>
            </a:r>
            <a:endParaRPr i="1" sz="1600">
              <a:solidFill>
                <a:schemeClr val="lt1"/>
              </a:solidFill>
              <a:latin typeface="Merriweather"/>
              <a:ea typeface="Merriweather"/>
              <a:cs typeface="Merriweather"/>
              <a:sym typeface="Merriweathe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gd80a06da9f_0_451"/>
          <p:cNvSpPr txBox="1"/>
          <p:nvPr>
            <p:ph idx="2" type="body"/>
          </p:nvPr>
        </p:nvSpPr>
        <p:spPr>
          <a:xfrm>
            <a:off x="838200" y="1122362"/>
            <a:ext cx="10515600" cy="1760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400"/>
              <a:buNone/>
            </a:pPr>
            <a:r>
              <a:t/>
            </a:r>
            <a:endParaRPr b="0" sz="4000">
              <a:latin typeface="Merriweather Light"/>
              <a:ea typeface="Merriweather Light"/>
              <a:cs typeface="Merriweather Light"/>
              <a:sym typeface="Merriweather Light"/>
            </a:endParaRPr>
          </a:p>
          <a:p>
            <a:pPr indent="0" lvl="0" marL="0" rtl="0" algn="l">
              <a:lnSpc>
                <a:spcPct val="100000"/>
              </a:lnSpc>
              <a:spcBef>
                <a:spcPts val="0"/>
              </a:spcBef>
              <a:spcAft>
                <a:spcPts val="0"/>
              </a:spcAft>
              <a:buClr>
                <a:schemeClr val="lt1"/>
              </a:buClr>
              <a:buSzPts val="4400"/>
              <a:buNone/>
            </a:pPr>
            <a:r>
              <a:rPr lang="da-DK" sz="4000"/>
              <a:t>Bystrategisk Udsyn</a:t>
            </a:r>
            <a:endParaRPr sz="4000"/>
          </a:p>
        </p:txBody>
      </p:sp>
      <p:pic>
        <p:nvPicPr>
          <p:cNvPr id="871" name="Google Shape;871;gd80a06da9f_0_451"/>
          <p:cNvPicPr preferRelativeResize="0"/>
          <p:nvPr/>
        </p:nvPicPr>
        <p:blipFill rotWithShape="1">
          <a:blip r:embed="rId3">
            <a:alphaModFix/>
          </a:blip>
          <a:srcRect b="0" l="0" r="0" t="0"/>
          <a:stretch/>
        </p:blipFill>
        <p:spPr>
          <a:xfrm>
            <a:off x="4711959" y="2809333"/>
            <a:ext cx="7480042" cy="5780032"/>
          </a:xfrm>
          <a:prstGeom prst="rect">
            <a:avLst/>
          </a:prstGeom>
          <a:noFill/>
          <a:ln>
            <a:noFill/>
          </a:ln>
        </p:spPr>
      </p:pic>
      <p:sp>
        <p:nvSpPr>
          <p:cNvPr id="872" name="Google Shape;872;gd80a06da9f_0_451"/>
          <p:cNvSpPr txBox="1"/>
          <p:nvPr/>
        </p:nvSpPr>
        <p:spPr>
          <a:xfrm>
            <a:off x="838199" y="2851100"/>
            <a:ext cx="10515600" cy="1760700"/>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Clr>
                <a:schemeClr val="lt1"/>
              </a:buClr>
              <a:buSzPts val="4400"/>
              <a:buFont typeface="Merriweather"/>
              <a:buNone/>
            </a:pPr>
            <a:r>
              <a:rPr b="1" lang="da-DK" sz="4000" u="none" cap="none" strike="noStrike">
                <a:solidFill>
                  <a:schemeClr val="lt1"/>
                </a:solidFill>
                <a:latin typeface="Merriweather"/>
                <a:ea typeface="Merriweather"/>
                <a:cs typeface="Merriweather"/>
                <a:sym typeface="Merriweather"/>
              </a:rPr>
              <a:t>Sammen om den </a:t>
            </a:r>
            <a:br>
              <a:rPr b="1" lang="da-DK" sz="4000" u="none" cap="none" strike="noStrike">
                <a:solidFill>
                  <a:schemeClr val="lt1"/>
                </a:solidFill>
                <a:latin typeface="Merriweather"/>
                <a:ea typeface="Merriweather"/>
                <a:cs typeface="Merriweather"/>
                <a:sym typeface="Merriweather"/>
              </a:rPr>
            </a:br>
            <a:r>
              <a:rPr b="1" lang="da-DK" sz="4000" u="none" cap="none" strike="noStrike">
                <a:solidFill>
                  <a:schemeClr val="lt1"/>
                </a:solidFill>
                <a:latin typeface="Merriweather"/>
                <a:ea typeface="Merriweather"/>
                <a:cs typeface="Merriweather"/>
                <a:sym typeface="Merriweather"/>
              </a:rPr>
              <a:t>blandede by</a:t>
            </a:r>
            <a:endParaRPr sz="1000"/>
          </a:p>
          <a:p>
            <a:pPr indent="0" lvl="0" marL="0" marR="0" rtl="0" algn="l">
              <a:lnSpc>
                <a:spcPct val="70000"/>
              </a:lnSpc>
              <a:spcBef>
                <a:spcPts val="1000"/>
              </a:spcBef>
              <a:spcAft>
                <a:spcPts val="0"/>
              </a:spcAft>
              <a:buClr>
                <a:schemeClr val="lt1"/>
              </a:buClr>
              <a:buSzPts val="4400"/>
              <a:buFont typeface="Merriweather"/>
              <a:buNone/>
            </a:pPr>
            <a:r>
              <a:t/>
            </a:r>
            <a:endParaRPr b="1" sz="4200" u="none" cap="none" strike="noStrike">
              <a:solidFill>
                <a:schemeClr val="lt1"/>
              </a:solidFill>
              <a:latin typeface="Merriweather"/>
              <a:ea typeface="Merriweather"/>
              <a:cs typeface="Merriweather"/>
              <a:sym typeface="Merriweather"/>
            </a:endParaRPr>
          </a:p>
        </p:txBody>
      </p:sp>
      <p:sp>
        <p:nvSpPr>
          <p:cNvPr id="873" name="Google Shape;873;gd80a06da9f_0_451"/>
          <p:cNvSpPr txBox="1"/>
          <p:nvPr/>
        </p:nvSpPr>
        <p:spPr>
          <a:xfrm>
            <a:off x="838200" y="579342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gd80a06da9f_0_468"/>
          <p:cNvSpPr txBox="1"/>
          <p:nvPr>
            <p:ph type="title"/>
          </p:nvPr>
        </p:nvSpPr>
        <p:spPr>
          <a:xfrm>
            <a:off x="838200" y="714775"/>
            <a:ext cx="9529200" cy="1110900"/>
          </a:xfrm>
          <a:prstGeom prst="rect">
            <a:avLst/>
          </a:prstGeom>
          <a:noFill/>
          <a:ln>
            <a:noFill/>
          </a:ln>
        </p:spPr>
        <p:txBody>
          <a:bodyPr anchorCtr="0" anchor="t" bIns="45700" lIns="0" spcFirstLastPara="1" rIns="91425" wrap="square" tIns="0">
            <a:noAutofit/>
          </a:bodyPr>
          <a:lstStyle/>
          <a:p>
            <a:pPr indent="0" lvl="0" marL="0" rtl="0" algn="l">
              <a:lnSpc>
                <a:spcPct val="100000"/>
              </a:lnSpc>
              <a:spcBef>
                <a:spcPts val="0"/>
              </a:spcBef>
              <a:spcAft>
                <a:spcPts val="0"/>
              </a:spcAft>
              <a:buClr>
                <a:schemeClr val="dk1"/>
              </a:buClr>
              <a:buSzPts val="4000"/>
              <a:buFont typeface="Merriweather"/>
              <a:buNone/>
            </a:pPr>
            <a:r>
              <a:rPr lang="da-DK" sz="3400"/>
              <a:t>Energizer og præsentation af deep dives</a:t>
            </a:r>
            <a:endParaRPr sz="3400"/>
          </a:p>
        </p:txBody>
      </p:sp>
      <p:sp>
        <p:nvSpPr>
          <p:cNvPr id="879" name="Google Shape;879;gd80a06da9f_0_468"/>
          <p:cNvSpPr txBox="1"/>
          <p:nvPr>
            <p:ph idx="1" type="body"/>
          </p:nvPr>
        </p:nvSpPr>
        <p:spPr>
          <a:xfrm>
            <a:off x="838200" y="2239350"/>
            <a:ext cx="6044400" cy="3937500"/>
          </a:xfrm>
          <a:prstGeom prst="rect">
            <a:avLst/>
          </a:prstGeom>
          <a:noFill/>
          <a:ln>
            <a:noFill/>
          </a:ln>
        </p:spPr>
        <p:txBody>
          <a:bodyPr anchorCtr="0" anchor="t" bIns="0" lIns="0" spcFirstLastPara="1" rIns="0" wrap="square" tIns="0">
            <a:normAutofit/>
          </a:bodyPr>
          <a:lstStyle/>
          <a:p>
            <a:pPr indent="0" lvl="0" marL="0" rtl="0" algn="l">
              <a:lnSpc>
                <a:spcPct val="132500"/>
              </a:lnSpc>
              <a:spcBef>
                <a:spcPts val="0"/>
              </a:spcBef>
              <a:spcAft>
                <a:spcPts val="0"/>
              </a:spcAft>
              <a:buClr>
                <a:schemeClr val="dk1"/>
              </a:buClr>
              <a:buSzPts val="2400"/>
              <a:buNone/>
            </a:pPr>
            <a:r>
              <a:rPr lang="da-DK" sz="2400">
                <a:latin typeface="Merriweather"/>
                <a:ea typeface="Merriweather"/>
                <a:cs typeface="Merriweather"/>
                <a:sym typeface="Merriweather"/>
              </a:rPr>
              <a:t>v. El Sistema: Sistema Højvangen</a:t>
            </a:r>
            <a:endParaRPr/>
          </a:p>
        </p:txBody>
      </p:sp>
      <p:pic>
        <p:nvPicPr>
          <p:cNvPr id="880" name="Google Shape;880;gd80a06da9f_0_468"/>
          <p:cNvPicPr preferRelativeResize="0"/>
          <p:nvPr/>
        </p:nvPicPr>
        <p:blipFill>
          <a:blip r:embed="rId3">
            <a:alphaModFix/>
          </a:blip>
          <a:stretch>
            <a:fillRect/>
          </a:stretch>
        </p:blipFill>
        <p:spPr>
          <a:xfrm>
            <a:off x="1018575" y="3929725"/>
            <a:ext cx="9665750" cy="15102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gdca1b66aba_0_7"/>
          <p:cNvSpPr txBox="1"/>
          <p:nvPr>
            <p:ph type="title"/>
          </p:nvPr>
        </p:nvSpPr>
        <p:spPr>
          <a:xfrm>
            <a:off x="2843600" y="347251"/>
            <a:ext cx="10515600" cy="308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Merriweather"/>
              <a:buNone/>
            </a:pPr>
            <a:r>
              <a:rPr lang="da-DK" sz="2860"/>
              <a:t>P</a:t>
            </a:r>
            <a:r>
              <a:rPr lang="da-DK" sz="2860">
                <a:latin typeface="Merriweather"/>
                <a:ea typeface="Merriweather"/>
                <a:cs typeface="Merriweather"/>
                <a:sym typeface="Merriweather"/>
              </a:rPr>
              <a:t>ræsentation af </a:t>
            </a:r>
            <a:r>
              <a:rPr lang="da-DK" sz="2860"/>
              <a:t>de </a:t>
            </a:r>
            <a:r>
              <a:rPr lang="da-DK" sz="2860">
                <a:latin typeface="Merriweather"/>
                <a:ea typeface="Merriweather"/>
                <a:cs typeface="Merriweather"/>
                <a:sym typeface="Merriweather"/>
              </a:rPr>
              <a:t>seks </a:t>
            </a:r>
            <a:r>
              <a:rPr lang="da-DK" sz="2860"/>
              <a:t>deep dives</a:t>
            </a:r>
            <a:br>
              <a:rPr lang="da-DK" sz="2860">
                <a:latin typeface="Merriweather"/>
                <a:ea typeface="Merriweather"/>
                <a:cs typeface="Merriweather"/>
                <a:sym typeface="Merriweather"/>
              </a:rPr>
            </a:br>
            <a:endParaRPr sz="2860"/>
          </a:p>
        </p:txBody>
      </p:sp>
      <p:pic>
        <p:nvPicPr>
          <p:cNvPr id="886" name="Google Shape;886;gdca1b66aba_0_7"/>
          <p:cNvPicPr preferRelativeResize="0"/>
          <p:nvPr/>
        </p:nvPicPr>
        <p:blipFill>
          <a:blip r:embed="rId3">
            <a:alphaModFix/>
          </a:blip>
          <a:stretch>
            <a:fillRect/>
          </a:stretch>
        </p:blipFill>
        <p:spPr>
          <a:xfrm>
            <a:off x="493824" y="977928"/>
            <a:ext cx="3429976" cy="2702375"/>
          </a:xfrm>
          <a:prstGeom prst="rect">
            <a:avLst/>
          </a:prstGeom>
          <a:noFill/>
          <a:ln>
            <a:noFill/>
          </a:ln>
        </p:spPr>
      </p:pic>
      <p:pic>
        <p:nvPicPr>
          <p:cNvPr id="887" name="Google Shape;887;gdca1b66aba_0_7"/>
          <p:cNvPicPr preferRelativeResize="0"/>
          <p:nvPr/>
        </p:nvPicPr>
        <p:blipFill>
          <a:blip r:embed="rId4">
            <a:alphaModFix/>
          </a:blip>
          <a:stretch>
            <a:fillRect/>
          </a:stretch>
        </p:blipFill>
        <p:spPr>
          <a:xfrm>
            <a:off x="7903475" y="1033682"/>
            <a:ext cx="3523723" cy="2786768"/>
          </a:xfrm>
          <a:prstGeom prst="rect">
            <a:avLst/>
          </a:prstGeom>
          <a:noFill/>
          <a:ln>
            <a:noFill/>
          </a:ln>
        </p:spPr>
      </p:pic>
      <p:pic>
        <p:nvPicPr>
          <p:cNvPr id="888" name="Google Shape;888;gdca1b66aba_0_7"/>
          <p:cNvPicPr preferRelativeResize="0"/>
          <p:nvPr/>
        </p:nvPicPr>
        <p:blipFill>
          <a:blip r:embed="rId5">
            <a:alphaModFix/>
          </a:blip>
          <a:stretch>
            <a:fillRect/>
          </a:stretch>
        </p:blipFill>
        <p:spPr>
          <a:xfrm>
            <a:off x="493828" y="3896648"/>
            <a:ext cx="3429975" cy="2693894"/>
          </a:xfrm>
          <a:prstGeom prst="rect">
            <a:avLst/>
          </a:prstGeom>
          <a:noFill/>
          <a:ln>
            <a:noFill/>
          </a:ln>
        </p:spPr>
      </p:pic>
      <p:pic>
        <p:nvPicPr>
          <p:cNvPr id="889" name="Google Shape;889;gdca1b66aba_0_7"/>
          <p:cNvPicPr preferRelativeResize="0"/>
          <p:nvPr/>
        </p:nvPicPr>
        <p:blipFill>
          <a:blip r:embed="rId6">
            <a:alphaModFix/>
          </a:blip>
          <a:stretch>
            <a:fillRect/>
          </a:stretch>
        </p:blipFill>
        <p:spPr>
          <a:xfrm>
            <a:off x="4151775" y="1002550"/>
            <a:ext cx="3523727" cy="2760550"/>
          </a:xfrm>
          <a:prstGeom prst="rect">
            <a:avLst/>
          </a:prstGeom>
          <a:noFill/>
          <a:ln>
            <a:noFill/>
          </a:ln>
        </p:spPr>
      </p:pic>
      <p:pic>
        <p:nvPicPr>
          <p:cNvPr id="890" name="Google Shape;890;gdca1b66aba_0_7"/>
          <p:cNvPicPr preferRelativeResize="0"/>
          <p:nvPr/>
        </p:nvPicPr>
        <p:blipFill>
          <a:blip r:embed="rId7">
            <a:alphaModFix/>
          </a:blip>
          <a:stretch>
            <a:fillRect/>
          </a:stretch>
        </p:blipFill>
        <p:spPr>
          <a:xfrm>
            <a:off x="4130725" y="3896650"/>
            <a:ext cx="3651500" cy="2849315"/>
          </a:xfrm>
          <a:prstGeom prst="rect">
            <a:avLst/>
          </a:prstGeom>
          <a:noFill/>
          <a:ln>
            <a:noFill/>
          </a:ln>
        </p:spPr>
      </p:pic>
      <p:pic>
        <p:nvPicPr>
          <p:cNvPr id="891" name="Google Shape;891;gdca1b66aba_0_7"/>
          <p:cNvPicPr preferRelativeResize="0"/>
          <p:nvPr/>
        </p:nvPicPr>
        <p:blipFill>
          <a:blip r:embed="rId8">
            <a:alphaModFix/>
          </a:blip>
          <a:stretch>
            <a:fillRect/>
          </a:stretch>
        </p:blipFill>
        <p:spPr>
          <a:xfrm>
            <a:off x="7979675" y="3941322"/>
            <a:ext cx="3523726" cy="275999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dac33279aa_0_153"/>
          <p:cNvSpPr txBox="1"/>
          <p:nvPr>
            <p:ph type="title"/>
          </p:nvPr>
        </p:nvSpPr>
        <p:spPr>
          <a:xfrm>
            <a:off x="838200" y="334877"/>
            <a:ext cx="10515600" cy="48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Merriweather"/>
              <a:buNone/>
            </a:pPr>
            <a:r>
              <a:rPr lang="da-DK" sz="3359"/>
              <a:t>P</a:t>
            </a:r>
            <a:r>
              <a:rPr lang="da-DK" sz="3359">
                <a:latin typeface="Merriweather"/>
                <a:ea typeface="Merriweather"/>
                <a:cs typeface="Merriweather"/>
                <a:sym typeface="Merriweather"/>
              </a:rPr>
              <a:t>ræsentation af </a:t>
            </a:r>
            <a:r>
              <a:rPr lang="da-DK" sz="3359"/>
              <a:t>de </a:t>
            </a:r>
            <a:r>
              <a:rPr lang="da-DK" sz="3359">
                <a:latin typeface="Merriweather"/>
                <a:ea typeface="Merriweather"/>
                <a:cs typeface="Merriweather"/>
                <a:sym typeface="Merriweather"/>
              </a:rPr>
              <a:t>seks </a:t>
            </a:r>
            <a:r>
              <a:rPr lang="da-DK" sz="3359"/>
              <a:t>deep dives</a:t>
            </a:r>
            <a:br>
              <a:rPr lang="da-DK" sz="3359">
                <a:latin typeface="Merriweather"/>
                <a:ea typeface="Merriweather"/>
                <a:cs typeface="Merriweather"/>
                <a:sym typeface="Merriweather"/>
              </a:rPr>
            </a:br>
            <a:endParaRPr sz="3359"/>
          </a:p>
        </p:txBody>
      </p:sp>
      <p:sp>
        <p:nvSpPr>
          <p:cNvPr id="897" name="Google Shape;897;gdac33279aa_0_153"/>
          <p:cNvSpPr txBox="1"/>
          <p:nvPr>
            <p:ph idx="1" type="body"/>
          </p:nvPr>
        </p:nvSpPr>
        <p:spPr>
          <a:xfrm>
            <a:off x="838200" y="1258375"/>
            <a:ext cx="11107500" cy="3928200"/>
          </a:xfrm>
          <a:prstGeom prst="rect">
            <a:avLst/>
          </a:prstGeom>
          <a:noFill/>
          <a:ln>
            <a:noFill/>
          </a:ln>
        </p:spPr>
        <p:txBody>
          <a:bodyPr anchorCtr="0" anchor="t" bIns="45700" lIns="91425" spcFirstLastPara="1" rIns="91425" wrap="square" tIns="45700">
            <a:noAutofit/>
          </a:bodyPr>
          <a:lstStyle/>
          <a:p>
            <a:pPr indent="-508000" lvl="0" marL="514350" rtl="0" algn="l">
              <a:lnSpc>
                <a:spcPct val="147777"/>
              </a:lnSpc>
              <a:spcBef>
                <a:spcPts val="0"/>
              </a:spcBef>
              <a:spcAft>
                <a:spcPts val="0"/>
              </a:spcAft>
              <a:buClr>
                <a:schemeClr val="dk1"/>
              </a:buClr>
              <a:buSzPts val="1700"/>
              <a:buFont typeface="Calibri"/>
              <a:buAutoNum type="arabicPeriod"/>
            </a:pPr>
            <a:r>
              <a:rPr lang="da-DK" sz="1700">
                <a:latin typeface="Merriweather"/>
                <a:ea typeface="Merriweather"/>
                <a:cs typeface="Merriweather"/>
                <a:sym typeface="Merriweather"/>
              </a:rPr>
              <a:t>Idealet om den blandede by - et fortidslevn eller en fremtidsvision? </a:t>
            </a:r>
            <a:br>
              <a:rPr lang="da-DK" sz="1700">
                <a:latin typeface="Merriweather"/>
                <a:ea typeface="Merriweather"/>
                <a:cs typeface="Merriweather"/>
                <a:sym typeface="Merriweather"/>
              </a:rPr>
            </a:br>
            <a:r>
              <a:rPr b="1" i="1" lang="da-DK" sz="1700">
                <a:latin typeface="Merriweather"/>
                <a:ea typeface="Merriweather"/>
                <a:cs typeface="Merriweather"/>
                <a:sym typeface="Merriweather"/>
              </a:rPr>
              <a:t>(Fysisk/digital). Lokale: Hovedscenen) - </a:t>
            </a:r>
            <a:r>
              <a:rPr b="1" i="1" lang="da-DK" sz="1700">
                <a:solidFill>
                  <a:schemeClr val="lt1"/>
                </a:solidFill>
                <a:highlight>
                  <a:schemeClr val="accent2"/>
                </a:highlight>
                <a:latin typeface="Merriweather"/>
                <a:ea typeface="Merriweather"/>
                <a:cs typeface="Merriweather"/>
                <a:sym typeface="Merriweather"/>
              </a:rPr>
              <a:t>ORANGE</a:t>
            </a:r>
            <a:r>
              <a:rPr b="1" i="1" lang="da-DK" sz="1700">
                <a:latin typeface="Merriweather"/>
                <a:ea typeface="Merriweather"/>
                <a:cs typeface="Merriweather"/>
                <a:sym typeface="Merriweather"/>
              </a:rPr>
              <a:t> </a:t>
            </a:r>
            <a:endParaRPr b="1" i="1" sz="1700"/>
          </a:p>
          <a:p>
            <a:pPr indent="-508000" lvl="0" marL="514350" rtl="0" algn="l">
              <a:lnSpc>
                <a:spcPct val="147777"/>
              </a:lnSpc>
              <a:spcBef>
                <a:spcPts val="1000"/>
              </a:spcBef>
              <a:spcAft>
                <a:spcPts val="0"/>
              </a:spcAft>
              <a:buClr>
                <a:schemeClr val="dk1"/>
              </a:buClr>
              <a:buSzPts val="1700"/>
              <a:buFont typeface="Calibri"/>
              <a:buAutoNum type="arabicPeriod"/>
            </a:pPr>
            <a:r>
              <a:rPr lang="da-DK" sz="1700">
                <a:latin typeface="Merriweather"/>
                <a:ea typeface="Merriweather"/>
                <a:cs typeface="Merriweather"/>
                <a:sym typeface="Merriweather"/>
              </a:rPr>
              <a:t>Sociale effektinvesteringer – velfærdsinnovation i partnerskaber </a:t>
            </a:r>
            <a:br>
              <a:rPr lang="da-DK" sz="1700">
                <a:latin typeface="Merriweather"/>
                <a:ea typeface="Merriweather"/>
                <a:cs typeface="Merriweather"/>
                <a:sym typeface="Merriweather"/>
              </a:rPr>
            </a:br>
            <a:r>
              <a:rPr b="1" i="1" lang="da-DK" sz="1700">
                <a:latin typeface="Merriweather"/>
                <a:ea typeface="Merriweather"/>
                <a:cs typeface="Merriweather"/>
                <a:sym typeface="Merriweather"/>
              </a:rPr>
              <a:t>(Lokale: Centralværkstedet, Smedjen) - </a:t>
            </a:r>
            <a:r>
              <a:rPr b="1" i="1" lang="da-DK" sz="1700">
                <a:solidFill>
                  <a:schemeClr val="lt1"/>
                </a:solidFill>
                <a:highlight>
                  <a:srgbClr val="000000"/>
                </a:highlight>
                <a:latin typeface="Merriweather"/>
                <a:ea typeface="Merriweather"/>
                <a:cs typeface="Merriweather"/>
                <a:sym typeface="Merriweather"/>
              </a:rPr>
              <a:t>SORT</a:t>
            </a:r>
            <a:endParaRPr b="1" i="1" sz="1700">
              <a:solidFill>
                <a:schemeClr val="lt1"/>
              </a:solidFill>
              <a:highlight>
                <a:srgbClr val="000000"/>
              </a:highlight>
            </a:endParaRPr>
          </a:p>
          <a:p>
            <a:pPr indent="-508000" lvl="0" marL="514350" rtl="0" algn="l">
              <a:lnSpc>
                <a:spcPct val="147777"/>
              </a:lnSpc>
              <a:spcBef>
                <a:spcPts val="1000"/>
              </a:spcBef>
              <a:spcAft>
                <a:spcPts val="0"/>
              </a:spcAft>
              <a:buClr>
                <a:schemeClr val="dk1"/>
              </a:buClr>
              <a:buSzPts val="1700"/>
              <a:buFont typeface="Calibri"/>
              <a:buAutoNum type="arabicPeriod"/>
            </a:pPr>
            <a:r>
              <a:rPr lang="da-DK" sz="1700">
                <a:latin typeface="Merriweather"/>
                <a:ea typeface="Merriweather"/>
                <a:cs typeface="Merriweather"/>
                <a:sym typeface="Merriweather"/>
              </a:rPr>
              <a:t>Det boligsociale afsæt til en samlet bystrategisk plan - inspiration til et stærkt samarbejde </a:t>
            </a:r>
            <a:br>
              <a:rPr lang="da-DK" sz="1700">
                <a:latin typeface="Merriweather"/>
                <a:ea typeface="Merriweather"/>
                <a:cs typeface="Merriweather"/>
                <a:sym typeface="Merriweather"/>
              </a:rPr>
            </a:br>
            <a:r>
              <a:rPr b="1" i="1" lang="da-DK" sz="1700">
                <a:latin typeface="Merriweather"/>
                <a:ea typeface="Merriweather"/>
                <a:cs typeface="Merriweather"/>
                <a:sym typeface="Merriweather"/>
              </a:rPr>
              <a:t>(Lokale: Comwell, lokale K) - </a:t>
            </a:r>
            <a:r>
              <a:rPr b="1" i="1" lang="da-DK" sz="1700">
                <a:solidFill>
                  <a:schemeClr val="lt1"/>
                </a:solidFill>
                <a:highlight>
                  <a:schemeClr val="lt2"/>
                </a:highlight>
                <a:latin typeface="Merriweather"/>
                <a:ea typeface="Merriweather"/>
                <a:cs typeface="Merriweather"/>
                <a:sym typeface="Merriweather"/>
              </a:rPr>
              <a:t>BLÅ</a:t>
            </a:r>
            <a:endParaRPr b="1" i="1" sz="1700">
              <a:solidFill>
                <a:schemeClr val="lt1"/>
              </a:solidFill>
              <a:highlight>
                <a:schemeClr val="lt2"/>
              </a:highlight>
            </a:endParaRPr>
          </a:p>
          <a:p>
            <a:pPr indent="-508000" lvl="0" marL="514350" rtl="0" algn="l">
              <a:lnSpc>
                <a:spcPct val="147777"/>
              </a:lnSpc>
              <a:spcBef>
                <a:spcPts val="1000"/>
              </a:spcBef>
              <a:spcAft>
                <a:spcPts val="0"/>
              </a:spcAft>
              <a:buClr>
                <a:schemeClr val="dk1"/>
              </a:buClr>
              <a:buSzPts val="1700"/>
              <a:buFont typeface="Calibri"/>
              <a:buAutoNum type="arabicPeriod"/>
            </a:pPr>
            <a:r>
              <a:rPr lang="da-DK" sz="1700">
                <a:latin typeface="Merriweather"/>
                <a:ea typeface="Merriweather"/>
                <a:cs typeface="Merriweather"/>
                <a:sym typeface="Merriweather"/>
              </a:rPr>
              <a:t>Arealudviklingsselskaber - byudvikling på tværs af interesser </a:t>
            </a:r>
            <a:br>
              <a:rPr lang="da-DK" sz="1700">
                <a:latin typeface="Merriweather"/>
                <a:ea typeface="Merriweather"/>
                <a:cs typeface="Merriweather"/>
                <a:sym typeface="Merriweather"/>
              </a:rPr>
            </a:br>
            <a:r>
              <a:rPr b="1" i="1" lang="da-DK" sz="1700">
                <a:latin typeface="Merriweather"/>
                <a:ea typeface="Merriweather"/>
                <a:cs typeface="Merriweather"/>
                <a:sym typeface="Merriweather"/>
              </a:rPr>
              <a:t>(Lokale: Comwell, lokale C) - </a:t>
            </a:r>
            <a:r>
              <a:rPr b="1" i="1" lang="da-DK" sz="1700">
                <a:solidFill>
                  <a:schemeClr val="lt1"/>
                </a:solidFill>
                <a:highlight>
                  <a:schemeClr val="accent6"/>
                </a:highlight>
                <a:latin typeface="Merriweather"/>
                <a:ea typeface="Merriweather"/>
                <a:cs typeface="Merriweather"/>
                <a:sym typeface="Merriweather"/>
              </a:rPr>
              <a:t>GRØN</a:t>
            </a:r>
            <a:endParaRPr b="1" i="1" sz="1700">
              <a:solidFill>
                <a:schemeClr val="lt1"/>
              </a:solidFill>
              <a:highlight>
                <a:schemeClr val="accent6"/>
              </a:highlight>
            </a:endParaRPr>
          </a:p>
          <a:p>
            <a:pPr indent="-508000" lvl="0" marL="514350" rtl="0" algn="l">
              <a:lnSpc>
                <a:spcPct val="147777"/>
              </a:lnSpc>
              <a:spcBef>
                <a:spcPts val="1000"/>
              </a:spcBef>
              <a:spcAft>
                <a:spcPts val="0"/>
              </a:spcAft>
              <a:buClr>
                <a:schemeClr val="dk1"/>
              </a:buClr>
              <a:buSzPts val="1700"/>
              <a:buFont typeface="Calibri"/>
              <a:buAutoNum type="arabicPeriod"/>
            </a:pPr>
            <a:r>
              <a:rPr lang="da-DK" sz="1700">
                <a:latin typeface="Merriweather"/>
                <a:ea typeface="Merriweather"/>
                <a:cs typeface="Merriweather"/>
                <a:sym typeface="Merriweather"/>
              </a:rPr>
              <a:t>Uddannelse og beskæftigelse i renoveringer - klæd aktørerne på til at skabe udvikling og vækst </a:t>
            </a:r>
            <a:r>
              <a:rPr b="1" i="1" lang="da-DK" sz="1700">
                <a:latin typeface="Merriweather"/>
                <a:ea typeface="Merriweather"/>
                <a:cs typeface="Merriweather"/>
                <a:sym typeface="Merriweather"/>
              </a:rPr>
              <a:t>(Lokale: Comwell, lokale D) - </a:t>
            </a:r>
            <a:r>
              <a:rPr b="1" i="1" lang="da-DK" sz="1700">
                <a:solidFill>
                  <a:schemeClr val="lt1"/>
                </a:solidFill>
                <a:highlight>
                  <a:srgbClr val="00FFFF"/>
                </a:highlight>
                <a:latin typeface="Merriweather"/>
                <a:ea typeface="Merriweather"/>
                <a:cs typeface="Merriweather"/>
                <a:sym typeface="Merriweather"/>
              </a:rPr>
              <a:t>TURKIS</a:t>
            </a:r>
            <a:endParaRPr b="1" i="1" sz="1700">
              <a:solidFill>
                <a:schemeClr val="lt1"/>
              </a:solidFill>
              <a:highlight>
                <a:srgbClr val="00FFFF"/>
              </a:highlight>
            </a:endParaRPr>
          </a:p>
          <a:p>
            <a:pPr indent="-508000" lvl="0" marL="514350" rtl="0" algn="l">
              <a:lnSpc>
                <a:spcPct val="147777"/>
              </a:lnSpc>
              <a:spcBef>
                <a:spcPts val="1000"/>
              </a:spcBef>
              <a:spcAft>
                <a:spcPts val="0"/>
              </a:spcAft>
              <a:buClr>
                <a:schemeClr val="dk1"/>
              </a:buClr>
              <a:buSzPts val="1700"/>
              <a:buFont typeface="Calibri"/>
              <a:buAutoNum type="arabicPeriod"/>
            </a:pPr>
            <a:r>
              <a:rPr lang="da-DK" sz="1700">
                <a:latin typeface="Merriweather"/>
                <a:ea typeface="Merriweather"/>
                <a:cs typeface="Merriweather"/>
                <a:sym typeface="Merriweather"/>
              </a:rPr>
              <a:t>Bystrategi i land- og udkantsområder - tiltræk fremtidens erhvervsliv og borgere </a:t>
            </a:r>
            <a:br>
              <a:rPr lang="da-DK" sz="1700">
                <a:latin typeface="Merriweather"/>
                <a:ea typeface="Merriweather"/>
                <a:cs typeface="Merriweather"/>
                <a:sym typeface="Merriweather"/>
              </a:rPr>
            </a:br>
            <a:r>
              <a:rPr b="1" i="1" lang="da-DK" sz="1700">
                <a:latin typeface="Merriweather"/>
                <a:ea typeface="Merriweather"/>
                <a:cs typeface="Merriweather"/>
                <a:sym typeface="Merriweather"/>
              </a:rPr>
              <a:t>(Lokale: Comwell, lokale B) - </a:t>
            </a:r>
            <a:r>
              <a:rPr b="1" i="1" lang="da-DK" sz="1700">
                <a:solidFill>
                  <a:schemeClr val="lt1"/>
                </a:solidFill>
                <a:highlight>
                  <a:srgbClr val="FF00FF"/>
                </a:highlight>
                <a:latin typeface="Merriweather"/>
                <a:ea typeface="Merriweather"/>
                <a:cs typeface="Merriweather"/>
                <a:sym typeface="Merriweather"/>
              </a:rPr>
              <a:t>VIOLET</a:t>
            </a:r>
            <a:endParaRPr b="1" i="1" sz="1700">
              <a:solidFill>
                <a:schemeClr val="lt1"/>
              </a:solidFill>
              <a:highlight>
                <a:srgbClr val="FF00FF"/>
              </a:highlight>
            </a:endParaRPr>
          </a:p>
          <a:p>
            <a:pPr indent="0" lvl="0" marL="0" rtl="0" algn="l">
              <a:lnSpc>
                <a:spcPct val="90000"/>
              </a:lnSpc>
              <a:spcBef>
                <a:spcPts val="1000"/>
              </a:spcBef>
              <a:spcAft>
                <a:spcPts val="0"/>
              </a:spcAft>
              <a:buClr>
                <a:schemeClr val="dk1"/>
              </a:buClr>
              <a:buSzPts val="2800"/>
              <a:buNone/>
            </a:pPr>
            <a:r>
              <a:t/>
            </a:r>
            <a:endParaRPr sz="17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id="902" name="Google Shape;902;gd80a06da9f_0_458"/>
          <p:cNvPicPr preferRelativeResize="0"/>
          <p:nvPr/>
        </p:nvPicPr>
        <p:blipFill rotWithShape="1">
          <a:blip r:embed="rId3">
            <a:alphaModFix/>
          </a:blip>
          <a:srcRect b="0" l="0" r="0" t="0"/>
          <a:stretch/>
        </p:blipFill>
        <p:spPr>
          <a:xfrm>
            <a:off x="4711959" y="2809333"/>
            <a:ext cx="7480042" cy="5780032"/>
          </a:xfrm>
          <a:prstGeom prst="rect">
            <a:avLst/>
          </a:prstGeom>
          <a:noFill/>
          <a:ln>
            <a:noFill/>
          </a:ln>
        </p:spPr>
      </p:pic>
      <p:sp>
        <p:nvSpPr>
          <p:cNvPr id="903" name="Google Shape;903;gd80a06da9f_0_458"/>
          <p:cNvSpPr txBox="1"/>
          <p:nvPr/>
        </p:nvSpPr>
        <p:spPr>
          <a:xfrm>
            <a:off x="838200" y="579342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
        <p:nvSpPr>
          <p:cNvPr id="904" name="Google Shape;904;gd80a06da9f_0_458"/>
          <p:cNvSpPr txBox="1"/>
          <p:nvPr>
            <p:ph idx="2" type="body"/>
          </p:nvPr>
        </p:nvSpPr>
        <p:spPr>
          <a:xfrm>
            <a:off x="838200" y="712325"/>
            <a:ext cx="8921400" cy="2097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4400"/>
              <a:buNone/>
            </a:pPr>
            <a:r>
              <a:t/>
            </a:r>
            <a:endParaRPr b="0" sz="2600">
              <a:latin typeface="Merriweather Light"/>
              <a:ea typeface="Merriweather Light"/>
              <a:cs typeface="Merriweather Light"/>
              <a:sym typeface="Merriweather Light"/>
            </a:endParaRPr>
          </a:p>
          <a:p>
            <a:pPr indent="0" lvl="0" marL="0" rtl="0" algn="l">
              <a:lnSpc>
                <a:spcPct val="115000"/>
              </a:lnSpc>
              <a:spcBef>
                <a:spcPts val="0"/>
              </a:spcBef>
              <a:spcAft>
                <a:spcPts val="0"/>
              </a:spcAft>
              <a:buClr>
                <a:schemeClr val="lt1"/>
              </a:buClr>
              <a:buSzPts val="4400"/>
              <a:buNone/>
            </a:pPr>
            <a:r>
              <a:rPr lang="da-DK" sz="2600"/>
              <a:t>Deep dive 1 </a:t>
            </a:r>
            <a:endParaRPr sz="2600"/>
          </a:p>
          <a:p>
            <a:pPr indent="0" lvl="0" marL="0" rtl="0" algn="l">
              <a:lnSpc>
                <a:spcPct val="115000"/>
              </a:lnSpc>
              <a:spcBef>
                <a:spcPts val="0"/>
              </a:spcBef>
              <a:spcAft>
                <a:spcPts val="0"/>
              </a:spcAft>
              <a:buClr>
                <a:schemeClr val="lt1"/>
              </a:buClr>
              <a:buSzPts val="4400"/>
              <a:buNone/>
            </a:pPr>
            <a:r>
              <a:t/>
            </a:r>
            <a:endParaRPr sz="2600"/>
          </a:p>
          <a:p>
            <a:pPr indent="0" lvl="0" marL="0" rtl="0" algn="l">
              <a:lnSpc>
                <a:spcPct val="115000"/>
              </a:lnSpc>
              <a:spcBef>
                <a:spcPts val="0"/>
              </a:spcBef>
              <a:spcAft>
                <a:spcPts val="0"/>
              </a:spcAft>
              <a:buClr>
                <a:schemeClr val="lt1"/>
              </a:buClr>
              <a:buSzPts val="4400"/>
              <a:buNone/>
            </a:pPr>
            <a:r>
              <a:rPr lang="da-DK" sz="2600"/>
              <a:t>Idealet om den blandede by: </a:t>
            </a:r>
            <a:br>
              <a:rPr lang="da-DK" sz="2600"/>
            </a:br>
            <a:r>
              <a:rPr lang="da-DK" sz="2600"/>
              <a:t>Et fortidslevn eller en fremtidsvision?</a:t>
            </a:r>
            <a:endParaRPr sz="2600"/>
          </a:p>
        </p:txBody>
      </p:sp>
      <p:sp>
        <p:nvSpPr>
          <p:cNvPr id="905" name="Google Shape;905;gd80a06da9f_0_458"/>
          <p:cNvSpPr txBox="1"/>
          <p:nvPr/>
        </p:nvSpPr>
        <p:spPr>
          <a:xfrm>
            <a:off x="8996125" y="3843300"/>
            <a:ext cx="2410200" cy="800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i="1" lang="da-DK" sz="1600">
                <a:solidFill>
                  <a:schemeClr val="lt1"/>
                </a:solidFill>
                <a:latin typeface="Merriweather"/>
                <a:ea typeface="Merriweather"/>
                <a:cs typeface="Merriweather"/>
                <a:sym typeface="Merriweather"/>
              </a:rPr>
              <a:t>“</a:t>
            </a:r>
            <a:r>
              <a:rPr i="1" lang="da-DK" sz="1600">
                <a:solidFill>
                  <a:schemeClr val="lt1"/>
                </a:solidFill>
                <a:latin typeface="Merriweather"/>
                <a:ea typeface="Merriweather"/>
                <a:cs typeface="Merriweather"/>
                <a:sym typeface="Merriweather"/>
              </a:rPr>
              <a:t>Vær med på slido.com med koden LBF”</a:t>
            </a:r>
            <a:endParaRPr i="1" sz="1600">
              <a:solidFill>
                <a:schemeClr val="lt1"/>
              </a:solidFill>
              <a:latin typeface="Merriweather"/>
              <a:ea typeface="Merriweather"/>
              <a:cs typeface="Merriweather"/>
              <a:sym typeface="Merriweathe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3"/>
          <p:cNvSpPr txBox="1"/>
          <p:nvPr>
            <p:ph type="title"/>
          </p:nvPr>
        </p:nvSpPr>
        <p:spPr>
          <a:xfrm>
            <a:off x="838200" y="714775"/>
            <a:ext cx="9529200" cy="1110900"/>
          </a:xfrm>
          <a:prstGeom prst="rect">
            <a:avLst/>
          </a:prstGeom>
          <a:noFill/>
          <a:ln>
            <a:noFill/>
          </a:ln>
        </p:spPr>
        <p:txBody>
          <a:bodyPr anchorCtr="0" anchor="t" bIns="45700" lIns="0" spcFirstLastPara="1" rIns="91425" wrap="square" tIns="0">
            <a:noAutofit/>
          </a:bodyPr>
          <a:lstStyle/>
          <a:p>
            <a:pPr indent="0" lvl="0" marL="0" rtl="0" algn="l">
              <a:lnSpc>
                <a:spcPct val="100000"/>
              </a:lnSpc>
              <a:spcBef>
                <a:spcPts val="0"/>
              </a:spcBef>
              <a:spcAft>
                <a:spcPts val="0"/>
              </a:spcAft>
              <a:buClr>
                <a:schemeClr val="dk1"/>
              </a:buClr>
              <a:buSzPts val="4000"/>
              <a:buFont typeface="Merriweather"/>
              <a:buNone/>
            </a:pPr>
            <a:r>
              <a:rPr lang="da-DK" sz="3400"/>
              <a:t>Teaser for næste konference og afrunding</a:t>
            </a:r>
            <a:endParaRPr sz="3400"/>
          </a:p>
        </p:txBody>
      </p:sp>
      <p:sp>
        <p:nvSpPr>
          <p:cNvPr id="911" name="Google Shape;911;p13"/>
          <p:cNvSpPr txBox="1"/>
          <p:nvPr>
            <p:ph idx="1" type="body"/>
          </p:nvPr>
        </p:nvSpPr>
        <p:spPr>
          <a:xfrm>
            <a:off x="838200" y="2239350"/>
            <a:ext cx="6044400" cy="3937500"/>
          </a:xfrm>
          <a:prstGeom prst="rect">
            <a:avLst/>
          </a:prstGeom>
          <a:noFill/>
          <a:ln>
            <a:noFill/>
          </a:ln>
        </p:spPr>
        <p:txBody>
          <a:bodyPr anchorCtr="0" anchor="t" bIns="0" lIns="0" spcFirstLastPara="1" rIns="0" wrap="square" tIns="0">
            <a:normAutofit/>
          </a:bodyPr>
          <a:lstStyle/>
          <a:p>
            <a:pPr indent="0" lvl="0" marL="0" rtl="0" algn="l">
              <a:lnSpc>
                <a:spcPct val="132500"/>
              </a:lnSpc>
              <a:spcBef>
                <a:spcPts val="0"/>
              </a:spcBef>
              <a:spcAft>
                <a:spcPts val="0"/>
              </a:spcAft>
              <a:buClr>
                <a:schemeClr val="dk1"/>
              </a:buClr>
              <a:buSzPts val="2400"/>
              <a:buNone/>
            </a:pPr>
            <a:r>
              <a:rPr lang="da-DK" sz="2400">
                <a:latin typeface="Merriweather"/>
                <a:ea typeface="Merriweather"/>
                <a:cs typeface="Merriweather"/>
                <a:sym typeface="Merriweather"/>
              </a:rPr>
              <a:t>v. Bent Madsen, adm. direktør, </a:t>
            </a:r>
            <a:br>
              <a:rPr lang="da-DK" sz="2400">
                <a:latin typeface="Merriweather"/>
                <a:ea typeface="Merriweather"/>
                <a:cs typeface="Merriweather"/>
                <a:sym typeface="Merriweather"/>
              </a:rPr>
            </a:br>
            <a:r>
              <a:rPr lang="da-DK" sz="2400">
                <a:latin typeface="Merriweather"/>
                <a:ea typeface="Merriweather"/>
                <a:cs typeface="Merriweather"/>
                <a:sym typeface="Merriweather"/>
              </a:rPr>
              <a:t>Landsbyggefonden</a:t>
            </a:r>
            <a:endParaRPr/>
          </a:p>
        </p:txBody>
      </p:sp>
      <p:pic>
        <p:nvPicPr>
          <p:cNvPr descr="Bent Madsen Alr7111" id="912" name="Google Shape;912;p13"/>
          <p:cNvPicPr preferRelativeResize="0"/>
          <p:nvPr/>
        </p:nvPicPr>
        <p:blipFill rotWithShape="1">
          <a:blip r:embed="rId3">
            <a:alphaModFix/>
          </a:blip>
          <a:srcRect b="15549" l="12158" r="10401" t="0"/>
          <a:stretch/>
        </p:blipFill>
        <p:spPr>
          <a:xfrm>
            <a:off x="8177143" y="2239347"/>
            <a:ext cx="3240000" cy="3974934"/>
          </a:xfrm>
          <a:prstGeom prst="rect">
            <a:avLst/>
          </a:prstGeom>
          <a:noFill/>
          <a:ln>
            <a:noFill/>
          </a:ln>
        </p:spPr>
      </p:pic>
      <p:sp>
        <p:nvSpPr>
          <p:cNvPr id="913" name="Google Shape;913;p13"/>
          <p:cNvSpPr txBox="1"/>
          <p:nvPr/>
        </p:nvSpPr>
        <p:spPr>
          <a:xfrm>
            <a:off x="5457475" y="5413875"/>
            <a:ext cx="2410200" cy="800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i="1" lang="da-DK" sz="1600">
                <a:solidFill>
                  <a:schemeClr val="dk1"/>
                </a:solidFill>
                <a:latin typeface="Merriweather"/>
                <a:ea typeface="Merriweather"/>
                <a:cs typeface="Merriweather"/>
                <a:sym typeface="Merriweather"/>
              </a:rPr>
              <a:t>“Vær med på slido.com med koden LBF”</a:t>
            </a:r>
            <a:endParaRPr i="1" sz="1600">
              <a:solidFill>
                <a:schemeClr val="dk1"/>
              </a:solidFill>
              <a:latin typeface="Merriweather"/>
              <a:ea typeface="Merriweather"/>
              <a:cs typeface="Merriweather"/>
              <a:sym typeface="Merriweathe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gdca1b66aba_0_18"/>
          <p:cNvSpPr txBox="1"/>
          <p:nvPr>
            <p:ph idx="2" type="body"/>
          </p:nvPr>
        </p:nvSpPr>
        <p:spPr>
          <a:xfrm>
            <a:off x="838200" y="1122350"/>
            <a:ext cx="10736100" cy="1760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400"/>
              <a:buNone/>
            </a:pPr>
            <a:r>
              <a:rPr lang="da-DK" sz="3500"/>
              <a:t>Tak for i dag og på gensyn </a:t>
            </a:r>
            <a:endParaRPr sz="3500"/>
          </a:p>
          <a:p>
            <a:pPr indent="0" lvl="0" marL="0" rtl="0" algn="l">
              <a:lnSpc>
                <a:spcPct val="100000"/>
              </a:lnSpc>
              <a:spcBef>
                <a:spcPts val="0"/>
              </a:spcBef>
              <a:spcAft>
                <a:spcPts val="0"/>
              </a:spcAft>
              <a:buClr>
                <a:schemeClr val="lt1"/>
              </a:buClr>
              <a:buSzPts val="4400"/>
              <a:buNone/>
            </a:pPr>
            <a:r>
              <a:rPr lang="da-DK" sz="3500"/>
              <a:t>til næste konference!</a:t>
            </a:r>
            <a:endParaRPr sz="3500"/>
          </a:p>
          <a:p>
            <a:pPr indent="0" lvl="0" marL="0" rtl="0" algn="l">
              <a:lnSpc>
                <a:spcPct val="100000"/>
              </a:lnSpc>
              <a:spcBef>
                <a:spcPts val="0"/>
              </a:spcBef>
              <a:spcAft>
                <a:spcPts val="0"/>
              </a:spcAft>
              <a:buClr>
                <a:schemeClr val="lt1"/>
              </a:buClr>
              <a:buSzPts val="4400"/>
              <a:buNone/>
            </a:pPr>
            <a:r>
              <a:t/>
            </a:r>
            <a:endParaRPr b="0">
              <a:latin typeface="Merriweather Light"/>
              <a:ea typeface="Merriweather Light"/>
              <a:cs typeface="Merriweather Light"/>
              <a:sym typeface="Merriweather Light"/>
            </a:endParaRPr>
          </a:p>
        </p:txBody>
      </p:sp>
      <p:pic>
        <p:nvPicPr>
          <p:cNvPr id="919" name="Google Shape;919;gdca1b66aba_0_18"/>
          <p:cNvPicPr preferRelativeResize="0"/>
          <p:nvPr/>
        </p:nvPicPr>
        <p:blipFill rotWithShape="1">
          <a:blip r:embed="rId3">
            <a:alphaModFix/>
          </a:blip>
          <a:srcRect b="0" l="0" r="0" t="0"/>
          <a:stretch/>
        </p:blipFill>
        <p:spPr>
          <a:xfrm>
            <a:off x="4711959" y="2809333"/>
            <a:ext cx="7480042" cy="5780032"/>
          </a:xfrm>
          <a:prstGeom prst="rect">
            <a:avLst/>
          </a:prstGeom>
          <a:noFill/>
          <a:ln>
            <a:noFill/>
          </a:ln>
        </p:spPr>
      </p:pic>
      <p:sp>
        <p:nvSpPr>
          <p:cNvPr id="920" name="Google Shape;920;gdca1b66aba_0_18"/>
          <p:cNvSpPr txBox="1"/>
          <p:nvPr/>
        </p:nvSpPr>
        <p:spPr>
          <a:xfrm>
            <a:off x="838199" y="3079700"/>
            <a:ext cx="10515600" cy="1760700"/>
          </a:xfrm>
          <a:prstGeom prst="rect">
            <a:avLst/>
          </a:prstGeom>
          <a:noFill/>
          <a:ln>
            <a:noFill/>
          </a:ln>
        </p:spPr>
        <p:txBody>
          <a:bodyPr anchorCtr="0" anchor="t" bIns="0" lIns="0" spcFirstLastPara="1" rIns="0" wrap="square" tIns="0">
            <a:normAutofit fontScale="62500" lnSpcReduction="20000"/>
          </a:bodyPr>
          <a:lstStyle/>
          <a:p>
            <a:pPr indent="0" lvl="0" marL="0" marR="0" rtl="0" algn="l">
              <a:lnSpc>
                <a:spcPct val="100000"/>
              </a:lnSpc>
              <a:spcBef>
                <a:spcPts val="0"/>
              </a:spcBef>
              <a:spcAft>
                <a:spcPts val="0"/>
              </a:spcAft>
              <a:buClr>
                <a:schemeClr val="lt1"/>
              </a:buClr>
              <a:buSzPct val="110000"/>
              <a:buFont typeface="Merriweather"/>
              <a:buNone/>
            </a:pPr>
            <a:r>
              <a:rPr b="1" lang="da-DK" sz="4000">
                <a:solidFill>
                  <a:schemeClr val="lt1"/>
                </a:solidFill>
                <a:latin typeface="Merriweather"/>
                <a:ea typeface="Merriweather"/>
                <a:cs typeface="Merriweather"/>
                <a:sym typeface="Merriweather"/>
              </a:rPr>
              <a:t>Bystrategisk Udsyn </a:t>
            </a:r>
            <a:endParaRPr b="1" sz="4000">
              <a:solidFill>
                <a:schemeClr val="lt1"/>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lt1"/>
              </a:buClr>
              <a:buSzPct val="110000"/>
              <a:buFont typeface="Merriweather"/>
              <a:buNone/>
            </a:pPr>
            <a:r>
              <a:t/>
            </a:r>
            <a:endParaRPr b="1" sz="4000">
              <a:solidFill>
                <a:schemeClr val="lt1"/>
              </a:solidFill>
              <a:latin typeface="Merriweather"/>
              <a:ea typeface="Merriweather"/>
              <a:cs typeface="Merriweather"/>
              <a:sym typeface="Merriweather"/>
            </a:endParaRPr>
          </a:p>
          <a:p>
            <a:pPr indent="0" lvl="0" marL="0" marR="0" rtl="0" algn="l">
              <a:lnSpc>
                <a:spcPct val="100000"/>
              </a:lnSpc>
              <a:spcBef>
                <a:spcPts val="0"/>
              </a:spcBef>
              <a:spcAft>
                <a:spcPts val="0"/>
              </a:spcAft>
              <a:buClr>
                <a:schemeClr val="lt1"/>
              </a:buClr>
              <a:buSzPct val="110000"/>
              <a:buFont typeface="Merriweather"/>
              <a:buNone/>
            </a:pPr>
            <a:r>
              <a:rPr b="1" i="0" lang="da-DK" sz="4000" u="none" cap="none" strike="noStrike">
                <a:solidFill>
                  <a:schemeClr val="lt1"/>
                </a:solidFill>
                <a:latin typeface="Merriweather"/>
                <a:ea typeface="Merriweather"/>
                <a:cs typeface="Merriweather"/>
                <a:sym typeface="Merriweather"/>
              </a:rPr>
              <a:t>Sammen om den </a:t>
            </a:r>
            <a:br>
              <a:rPr b="1" i="0" lang="da-DK" sz="4000" u="none" cap="none" strike="noStrike">
                <a:solidFill>
                  <a:schemeClr val="lt1"/>
                </a:solidFill>
                <a:latin typeface="Merriweather"/>
                <a:ea typeface="Merriweather"/>
                <a:cs typeface="Merriweather"/>
                <a:sym typeface="Merriweather"/>
              </a:rPr>
            </a:br>
            <a:r>
              <a:rPr b="1" i="0" lang="da-DK" sz="4000" u="none" cap="none" strike="noStrike">
                <a:solidFill>
                  <a:schemeClr val="lt1"/>
                </a:solidFill>
                <a:latin typeface="Merriweather"/>
                <a:ea typeface="Merriweather"/>
                <a:cs typeface="Merriweather"/>
                <a:sym typeface="Merriweather"/>
              </a:rPr>
              <a:t>blandede by</a:t>
            </a:r>
            <a:endParaRPr b="1" sz="4000"/>
          </a:p>
          <a:p>
            <a:pPr indent="0" lvl="0" marL="0" marR="0" rtl="0" algn="l">
              <a:lnSpc>
                <a:spcPct val="90000"/>
              </a:lnSpc>
              <a:spcBef>
                <a:spcPts val="1000"/>
              </a:spcBef>
              <a:spcAft>
                <a:spcPts val="0"/>
              </a:spcAft>
              <a:buClr>
                <a:schemeClr val="lt1"/>
              </a:buClr>
              <a:buSzPct val="100000"/>
              <a:buFont typeface="Merriweather"/>
              <a:buNone/>
            </a:pPr>
            <a:r>
              <a:t/>
            </a:r>
            <a:endParaRPr b="1" i="0" sz="4400" u="none" cap="none" strike="noStrike">
              <a:solidFill>
                <a:schemeClr val="lt1"/>
              </a:solidFill>
              <a:latin typeface="Merriweather"/>
              <a:ea typeface="Merriweather"/>
              <a:cs typeface="Merriweather"/>
              <a:sym typeface="Merriweather"/>
            </a:endParaRPr>
          </a:p>
        </p:txBody>
      </p:sp>
      <p:sp>
        <p:nvSpPr>
          <p:cNvPr id="921" name="Google Shape;921;gdca1b66aba_0_18"/>
          <p:cNvSpPr txBox="1"/>
          <p:nvPr/>
        </p:nvSpPr>
        <p:spPr>
          <a:xfrm>
            <a:off x="838200" y="5793425"/>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DK" sz="1700">
                <a:solidFill>
                  <a:schemeClr val="lt1"/>
                </a:solidFill>
                <a:latin typeface="Merriweather"/>
                <a:ea typeface="Merriweather"/>
                <a:cs typeface="Merriweather"/>
                <a:sym typeface="Merriweather"/>
              </a:rPr>
              <a:t>#bystrategiskudsyn </a:t>
            </a:r>
            <a:endParaRPr sz="1700">
              <a:solidFill>
                <a:schemeClr val="lt1"/>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g431eacb92094ce4e_1529"/>
          <p:cNvSpPr txBox="1"/>
          <p:nvPr/>
        </p:nvSpPr>
        <p:spPr>
          <a:xfrm>
            <a:off x="809900" y="712333"/>
            <a:ext cx="8758500" cy="326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i="0" lang="da-DK" sz="8000" u="none" cap="none" strike="noStrike">
                <a:solidFill>
                  <a:schemeClr val="lt2"/>
                </a:solidFill>
                <a:latin typeface="Roboto"/>
                <a:ea typeface="Roboto"/>
                <a:cs typeface="Roboto"/>
                <a:sym typeface="Roboto"/>
              </a:rPr>
              <a:t>Review boards -</a:t>
            </a:r>
            <a:endParaRPr b="1" i="0" sz="8000" u="none" cap="none" strike="noStrike">
              <a:solidFill>
                <a:schemeClr val="lt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0"/>
              <a:buFont typeface="Arial"/>
              <a:buNone/>
            </a:pPr>
            <a:r>
              <a:rPr b="0" i="0" lang="da-DK" sz="8000" u="none" cap="none" strike="noStrike">
                <a:solidFill>
                  <a:schemeClr val="lt2"/>
                </a:solidFill>
                <a:latin typeface="Roboto"/>
                <a:ea typeface="Roboto"/>
                <a:cs typeface="Roboto"/>
                <a:sym typeface="Roboto"/>
              </a:rPr>
              <a:t>et nyt bystrategisk tiltag</a:t>
            </a:r>
            <a:endParaRPr b="0" i="0" sz="8000" u="none" cap="none" strike="noStrike">
              <a:solidFill>
                <a:schemeClr val="lt2"/>
              </a:solidFill>
              <a:latin typeface="Roboto"/>
              <a:ea typeface="Roboto"/>
              <a:cs typeface="Roboto"/>
              <a:sym typeface="Roboto"/>
            </a:endParaRPr>
          </a:p>
          <a:p>
            <a:pPr indent="0" lvl="0" marL="0" marR="0" rtl="0" algn="l">
              <a:lnSpc>
                <a:spcPct val="100000"/>
              </a:lnSpc>
              <a:spcBef>
                <a:spcPts val="1300"/>
              </a:spcBef>
              <a:spcAft>
                <a:spcPts val="0"/>
              </a:spcAft>
              <a:buClr>
                <a:srgbClr val="000000"/>
              </a:buClr>
              <a:buSzPts val="2100"/>
              <a:buFont typeface="Arial"/>
              <a:buNone/>
            </a:pPr>
            <a:r>
              <a:t/>
            </a:r>
            <a:endParaRPr b="0" i="0" sz="2100" u="none" cap="none" strike="noStrike">
              <a:solidFill>
                <a:schemeClr val="lt2"/>
              </a:solidFill>
              <a:latin typeface="Roboto Light"/>
              <a:ea typeface="Roboto Light"/>
              <a:cs typeface="Roboto Light"/>
              <a:sym typeface="Roboto Light"/>
            </a:endParaRPr>
          </a:p>
        </p:txBody>
      </p:sp>
      <p:pic>
        <p:nvPicPr>
          <p:cNvPr id="243" name="Google Shape;243;g431eacb92094ce4e_1529"/>
          <p:cNvPicPr preferRelativeResize="0"/>
          <p:nvPr/>
        </p:nvPicPr>
        <p:blipFill rotWithShape="1">
          <a:blip r:embed="rId3">
            <a:alphaModFix/>
          </a:blip>
          <a:srcRect b="9" l="0" r="0" t="9"/>
          <a:stretch/>
        </p:blipFill>
        <p:spPr>
          <a:xfrm>
            <a:off x="292800" y="6243841"/>
            <a:ext cx="849063" cy="327667"/>
          </a:xfrm>
          <a:prstGeom prst="rect">
            <a:avLst/>
          </a:prstGeom>
          <a:noFill/>
          <a:ln>
            <a:noFill/>
          </a:ln>
        </p:spPr>
      </p:pic>
      <p:sp>
        <p:nvSpPr>
          <p:cNvPr id="244" name="Google Shape;244;g431eacb92094ce4e_1529"/>
          <p:cNvSpPr/>
          <p:nvPr/>
        </p:nvSpPr>
        <p:spPr>
          <a:xfrm>
            <a:off x="9499167" y="6332567"/>
            <a:ext cx="2258700" cy="361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45" name="Google Shape;245;g431eacb92094ce4e_1529"/>
          <p:cNvSpPr txBox="1"/>
          <p:nvPr/>
        </p:nvSpPr>
        <p:spPr>
          <a:xfrm>
            <a:off x="7741733" y="5910600"/>
            <a:ext cx="3999900" cy="738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1" i="0" lang="da-DK" sz="1600" u="none" cap="none" strike="noStrike">
                <a:solidFill>
                  <a:srgbClr val="F8F4EA"/>
                </a:solidFill>
                <a:latin typeface="Proxima Nova"/>
                <a:ea typeface="Proxima Nova"/>
                <a:cs typeface="Proxima Nova"/>
                <a:sym typeface="Proxima Nova"/>
              </a:rPr>
              <a:t>Helle Søholt,</a:t>
            </a:r>
            <a:r>
              <a:rPr b="0" i="0" lang="da-DK" sz="1600" u="none" cap="none" strike="noStrike">
                <a:solidFill>
                  <a:srgbClr val="F8F4EA"/>
                </a:solidFill>
                <a:latin typeface="Proxima Nova"/>
                <a:ea typeface="Proxima Nova"/>
                <a:cs typeface="Proxima Nova"/>
                <a:sym typeface="Proxima Nova"/>
              </a:rPr>
              <a:t> CEO Gehl </a:t>
            </a:r>
            <a:endParaRPr b="0" i="0" sz="1600" u="none" cap="none" strike="noStrike">
              <a:solidFill>
                <a:srgbClr val="F8F4EA"/>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600"/>
              <a:buFont typeface="Arial"/>
              <a:buNone/>
            </a:pPr>
            <a:r>
              <a:rPr b="0" i="0" lang="da-DK" sz="1600" u="none" cap="none" strike="noStrike">
                <a:solidFill>
                  <a:srgbClr val="F8F4EA"/>
                </a:solidFill>
                <a:latin typeface="Proxima Nova"/>
                <a:ea typeface="Proxima Nova"/>
                <a:cs typeface="Proxima Nova"/>
                <a:sym typeface="Proxima Nova"/>
              </a:rPr>
              <a:t>Bystrategisk konference 3. Juni, 2021 </a:t>
            </a:r>
            <a:endParaRPr b="0" i="0" sz="1600" u="none" cap="none" strike="noStrike">
              <a:solidFill>
                <a:srgbClr val="F8F4EA"/>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9" name="Shape 249"/>
        <p:cNvGrpSpPr/>
        <p:nvPr/>
      </p:nvGrpSpPr>
      <p:grpSpPr>
        <a:xfrm>
          <a:off x="0" y="0"/>
          <a:ext cx="0" cy="0"/>
          <a:chOff x="0" y="0"/>
          <a:chExt cx="0" cy="0"/>
        </a:xfrm>
      </p:grpSpPr>
      <p:sp>
        <p:nvSpPr>
          <p:cNvPr id="250" name="Google Shape;250;g431eacb92094ce4e_1536"/>
          <p:cNvSpPr/>
          <p:nvPr/>
        </p:nvSpPr>
        <p:spPr>
          <a:xfrm>
            <a:off x="5710067" y="8326000"/>
            <a:ext cx="1376700" cy="97500"/>
          </a:xfrm>
          <a:prstGeom prst="rect">
            <a:avLst/>
          </a:prstGeom>
          <a:solidFill>
            <a:srgbClr val="E51E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da-DK" sz="700" u="none" cap="none" strike="noStrike">
                <a:solidFill>
                  <a:srgbClr val="FBF6F1"/>
                </a:solidFill>
                <a:latin typeface="Proxima Nova"/>
                <a:ea typeface="Proxima Nova"/>
                <a:cs typeface="Proxima Nova"/>
                <a:sym typeface="Proxima Nova"/>
              </a:rPr>
              <a:t>S P A C E R</a:t>
            </a:r>
            <a:endParaRPr b="0" i="0" sz="700" u="none" cap="none" strike="noStrike">
              <a:solidFill>
                <a:srgbClr val="000000"/>
              </a:solidFill>
              <a:latin typeface="Arial"/>
              <a:ea typeface="Arial"/>
              <a:cs typeface="Arial"/>
              <a:sym typeface="Arial"/>
            </a:endParaRPr>
          </a:p>
        </p:txBody>
      </p:sp>
      <p:sp>
        <p:nvSpPr>
          <p:cNvPr id="251" name="Google Shape;251;g431eacb92094ce4e_1536"/>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252" name="Google Shape;252;g431eacb92094ce4e_1536"/>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sp>
        <p:nvSpPr>
          <p:cNvPr id="253" name="Google Shape;253;g431eacb92094ce4e_1536"/>
          <p:cNvSpPr txBox="1"/>
          <p:nvPr/>
        </p:nvSpPr>
        <p:spPr>
          <a:xfrm>
            <a:off x="624333" y="1574400"/>
            <a:ext cx="5192100" cy="37092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rPr b="1" i="0" lang="da-DK" sz="3700" u="none" cap="none" strike="noStrike">
                <a:solidFill>
                  <a:schemeClr val="lt1"/>
                </a:solidFill>
                <a:latin typeface="Roboto"/>
                <a:ea typeface="Roboto"/>
                <a:cs typeface="Roboto"/>
                <a:sym typeface="Roboto"/>
              </a:rPr>
              <a:t>—  At de almene boligområder bidrager til en positiv by- og samfundsudvikling i Danmark</a:t>
            </a:r>
            <a:endParaRPr b="1" i="0" sz="3700" u="none" cap="none" strike="noStrike">
              <a:solidFill>
                <a:schemeClr val="lt1"/>
              </a:solidFill>
              <a:latin typeface="Roboto"/>
              <a:ea typeface="Roboto"/>
              <a:cs typeface="Roboto"/>
              <a:sym typeface="Roboto"/>
            </a:endParaRPr>
          </a:p>
        </p:txBody>
      </p:sp>
      <p:sp>
        <p:nvSpPr>
          <p:cNvPr id="254" name="Google Shape;254;g431eacb92094ce4e_1536"/>
          <p:cNvSpPr txBox="1"/>
          <p:nvPr/>
        </p:nvSpPr>
        <p:spPr>
          <a:xfrm>
            <a:off x="641700" y="1219200"/>
            <a:ext cx="31023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da-DK" sz="2000" u="none" cap="none" strike="noStrike">
                <a:solidFill>
                  <a:srgbClr val="0099FF"/>
                </a:solidFill>
                <a:latin typeface="Roboto"/>
                <a:ea typeface="Roboto"/>
                <a:cs typeface="Roboto"/>
                <a:sym typeface="Roboto"/>
              </a:rPr>
              <a:t>Vision</a:t>
            </a:r>
            <a:endParaRPr b="1" i="0" sz="2000" u="none" cap="none" strike="noStrike">
              <a:solidFill>
                <a:srgbClr val="0099FF"/>
              </a:solidFill>
              <a:latin typeface="Roboto"/>
              <a:ea typeface="Roboto"/>
              <a:cs typeface="Roboto"/>
              <a:sym typeface="Roboto"/>
            </a:endParaRPr>
          </a:p>
        </p:txBody>
      </p:sp>
      <p:pic>
        <p:nvPicPr>
          <p:cNvPr id="255" name="Google Shape;255;g431eacb92094ce4e_1536">
            <a:hlinkClick r:id="rId3"/>
          </p:cNvPr>
          <p:cNvPicPr preferRelativeResize="0"/>
          <p:nvPr/>
        </p:nvPicPr>
        <p:blipFill rotWithShape="1">
          <a:blip r:embed="rId4">
            <a:alphaModFix/>
          </a:blip>
          <a:srcRect b="1872" l="1888" r="26830" t="3079"/>
          <a:stretch/>
        </p:blipFill>
        <p:spPr>
          <a:xfrm>
            <a:off x="5943633" y="666933"/>
            <a:ext cx="5192100" cy="5192100"/>
          </a:xfrm>
          <a:prstGeom prst="ellipse">
            <a:avLst/>
          </a:prstGeom>
          <a:noFill/>
          <a:ln>
            <a:noFill/>
          </a:ln>
        </p:spPr>
      </p:pic>
      <p:pic>
        <p:nvPicPr>
          <p:cNvPr id="256" name="Google Shape;256;g431eacb92094ce4e_1536">
            <a:hlinkClick r:id="rId5"/>
          </p:cNvPr>
          <p:cNvPicPr preferRelativeResize="0"/>
          <p:nvPr/>
        </p:nvPicPr>
        <p:blipFill rotWithShape="1">
          <a:blip r:embed="rId6">
            <a:alphaModFix/>
          </a:blip>
          <a:srcRect b="22230" l="0" r="0" t="2767"/>
          <a:stretch/>
        </p:blipFill>
        <p:spPr>
          <a:xfrm>
            <a:off x="5943633" y="666933"/>
            <a:ext cx="5192100" cy="5192100"/>
          </a:xfrm>
          <a:prstGeom prst="ellipse">
            <a:avLst/>
          </a:prstGeom>
          <a:noFill/>
          <a:ln>
            <a:noFill/>
          </a:ln>
        </p:spPr>
      </p:pic>
      <p:sp>
        <p:nvSpPr>
          <p:cNvPr id="257" name="Google Shape;257;g431eacb92094ce4e_1536"/>
          <p:cNvSpPr txBox="1"/>
          <p:nvPr/>
        </p:nvSpPr>
        <p:spPr>
          <a:xfrm>
            <a:off x="9208267" y="5963533"/>
            <a:ext cx="2386500" cy="146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dk1"/>
                </a:solidFill>
                <a:latin typeface="Roboto"/>
                <a:ea typeface="Roboto"/>
                <a:cs typeface="Roboto"/>
                <a:sym typeface="Roboto"/>
              </a:rPr>
              <a:t>Agervang, Holbæk</a:t>
            </a:r>
            <a:endParaRPr b="0" i="0" sz="800" u="none" cap="none" strike="noStrike">
              <a:solidFill>
                <a:schemeClr val="dk1"/>
              </a:solidFill>
              <a:latin typeface="Roboto"/>
              <a:ea typeface="Roboto"/>
              <a:cs typeface="Roboto"/>
              <a:sym typeface="Roboto"/>
            </a:endParaRPr>
          </a:p>
          <a:p>
            <a:pPr indent="0" lvl="0" marL="0" marR="0" rtl="0" algn="r">
              <a:lnSpc>
                <a:spcPct val="100000"/>
              </a:lnSpc>
              <a:spcBef>
                <a:spcPts val="0"/>
              </a:spcBef>
              <a:spcAft>
                <a:spcPts val="0"/>
              </a:spcAft>
              <a:buClr>
                <a:srgbClr val="D75356"/>
              </a:buClr>
              <a:buSzPts val="700"/>
              <a:buFont typeface="Arial"/>
              <a:buNone/>
            </a:pPr>
            <a:r>
              <a:rPr b="0" i="0" lang="da-DK" sz="800" u="none" cap="none" strike="noStrike">
                <a:solidFill>
                  <a:schemeClr val="dk1"/>
                </a:solidFill>
                <a:latin typeface="Roboto"/>
                <a:ea typeface="Roboto"/>
                <a:cs typeface="Roboto"/>
                <a:sym typeface="Roboto"/>
              </a:rPr>
              <a:t>Foto fra Facebook-gruppen </a:t>
            </a:r>
            <a:br>
              <a:rPr b="0" i="0" lang="da-DK" sz="800" u="none" cap="none" strike="noStrike">
                <a:solidFill>
                  <a:schemeClr val="dk1"/>
                </a:solidFill>
                <a:latin typeface="Roboto"/>
                <a:ea typeface="Roboto"/>
                <a:cs typeface="Roboto"/>
                <a:sym typeface="Roboto"/>
              </a:rPr>
            </a:br>
            <a:r>
              <a:rPr b="0" i="0" lang="da-DK" sz="800" u="none" cap="none" strike="noStrike">
                <a:solidFill>
                  <a:schemeClr val="dk1"/>
                </a:solidFill>
                <a:latin typeface="Roboto"/>
                <a:ea typeface="Roboto"/>
                <a:cs typeface="Roboto"/>
                <a:sym typeface="Roboto"/>
              </a:rPr>
              <a:t>‘Fællesskab i Vangkvarteret’</a:t>
            </a:r>
            <a:endParaRPr b="0" i="0" sz="800" u="none" cap="none" strike="noStrike">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431eacb92094ce4e_1547"/>
          <p:cNvSpPr/>
          <p:nvPr/>
        </p:nvSpPr>
        <p:spPr>
          <a:xfrm>
            <a:off x="5710067" y="8326000"/>
            <a:ext cx="1376700" cy="97500"/>
          </a:xfrm>
          <a:prstGeom prst="rect">
            <a:avLst/>
          </a:prstGeom>
          <a:solidFill>
            <a:srgbClr val="E51E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da-DK" sz="700" u="none" cap="none" strike="noStrike">
                <a:solidFill>
                  <a:srgbClr val="FBF6F1"/>
                </a:solidFill>
                <a:latin typeface="Proxima Nova"/>
                <a:ea typeface="Proxima Nova"/>
                <a:cs typeface="Proxima Nova"/>
                <a:sym typeface="Proxima Nova"/>
              </a:rPr>
              <a:t>S P A C E R</a:t>
            </a:r>
            <a:endParaRPr b="0" i="0" sz="700" u="none" cap="none" strike="noStrike">
              <a:solidFill>
                <a:srgbClr val="000000"/>
              </a:solidFill>
              <a:latin typeface="Arial"/>
              <a:ea typeface="Arial"/>
              <a:cs typeface="Arial"/>
              <a:sym typeface="Arial"/>
            </a:endParaRPr>
          </a:p>
        </p:txBody>
      </p:sp>
      <p:sp>
        <p:nvSpPr>
          <p:cNvPr id="263" name="Google Shape;263;g431eacb92094ce4e_1547"/>
          <p:cNvSpPr txBox="1"/>
          <p:nvPr>
            <p:ph idx="12" type="sldNum"/>
          </p:nvPr>
        </p:nvSpPr>
        <p:spPr>
          <a:xfrm>
            <a:off x="11594467" y="6425100"/>
            <a:ext cx="292800" cy="1464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da-DK"/>
              <a:t>‹#›</a:t>
            </a:fld>
            <a:endParaRPr/>
          </a:p>
        </p:txBody>
      </p:sp>
      <p:sp>
        <p:nvSpPr>
          <p:cNvPr id="264" name="Google Shape;264;g431eacb92094ce4e_1547"/>
          <p:cNvSpPr txBox="1"/>
          <p:nvPr>
            <p:ph idx="1" type="subTitle"/>
          </p:nvPr>
        </p:nvSpPr>
        <p:spPr>
          <a:xfrm>
            <a:off x="292800" y="298700"/>
            <a:ext cx="2679300" cy="14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SzPts val="900"/>
              <a:buNone/>
            </a:pPr>
            <a:r>
              <a:t/>
            </a:r>
            <a:endParaRPr/>
          </a:p>
        </p:txBody>
      </p:sp>
      <p:sp>
        <p:nvSpPr>
          <p:cNvPr id="265" name="Google Shape;265;g431eacb92094ce4e_1547"/>
          <p:cNvSpPr txBox="1"/>
          <p:nvPr/>
        </p:nvSpPr>
        <p:spPr>
          <a:xfrm>
            <a:off x="292800" y="2509184"/>
            <a:ext cx="36696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da-DK" sz="1600" u="none" cap="none" strike="noStrike">
                <a:solidFill>
                  <a:schemeClr val="lt1"/>
                </a:solidFill>
                <a:latin typeface="Roboto"/>
                <a:ea typeface="Roboto"/>
                <a:cs typeface="Roboto"/>
                <a:sym typeface="Roboto"/>
              </a:rPr>
              <a:t>Formål</a:t>
            </a:r>
            <a:endParaRPr b="1" i="0" sz="1600" u="none" cap="none" strike="noStrike">
              <a:solidFill>
                <a:schemeClr val="lt1"/>
              </a:solidFill>
              <a:latin typeface="Roboto"/>
              <a:ea typeface="Roboto"/>
              <a:cs typeface="Roboto"/>
              <a:sym typeface="Roboto"/>
            </a:endParaRPr>
          </a:p>
        </p:txBody>
      </p:sp>
      <p:sp>
        <p:nvSpPr>
          <p:cNvPr id="266" name="Google Shape;266;g431eacb92094ce4e_1547"/>
          <p:cNvSpPr txBox="1"/>
          <p:nvPr/>
        </p:nvSpPr>
        <p:spPr>
          <a:xfrm>
            <a:off x="4261200" y="2509184"/>
            <a:ext cx="36696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da-DK" sz="1600" u="none" cap="none" strike="noStrike">
                <a:solidFill>
                  <a:schemeClr val="lt1"/>
                </a:solidFill>
                <a:latin typeface="Roboto"/>
                <a:ea typeface="Roboto"/>
                <a:cs typeface="Roboto"/>
                <a:sym typeface="Roboto"/>
              </a:rPr>
              <a:t>Arbejde med</a:t>
            </a:r>
            <a:endParaRPr b="1" i="0" sz="1600" u="none" cap="none" strike="noStrike">
              <a:solidFill>
                <a:schemeClr val="lt1"/>
              </a:solidFill>
              <a:latin typeface="Roboto"/>
              <a:ea typeface="Roboto"/>
              <a:cs typeface="Roboto"/>
              <a:sym typeface="Roboto"/>
            </a:endParaRPr>
          </a:p>
        </p:txBody>
      </p:sp>
      <p:sp>
        <p:nvSpPr>
          <p:cNvPr id="267" name="Google Shape;267;g431eacb92094ce4e_1547"/>
          <p:cNvSpPr txBox="1"/>
          <p:nvPr/>
        </p:nvSpPr>
        <p:spPr>
          <a:xfrm>
            <a:off x="8229600" y="2509184"/>
            <a:ext cx="36696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da-DK" sz="1600" u="none" cap="none" strike="noStrike">
                <a:solidFill>
                  <a:schemeClr val="lt1"/>
                </a:solidFill>
                <a:latin typeface="Roboto"/>
                <a:ea typeface="Roboto"/>
                <a:cs typeface="Roboto"/>
                <a:sym typeface="Roboto"/>
              </a:rPr>
              <a:t>Tilgang</a:t>
            </a:r>
            <a:endParaRPr b="1" i="0" sz="1600" u="none" cap="none" strike="noStrike">
              <a:solidFill>
                <a:schemeClr val="lt1"/>
              </a:solidFill>
              <a:latin typeface="Roboto"/>
              <a:ea typeface="Roboto"/>
              <a:cs typeface="Roboto"/>
              <a:sym typeface="Roboto"/>
            </a:endParaRPr>
          </a:p>
        </p:txBody>
      </p:sp>
      <p:sp>
        <p:nvSpPr>
          <p:cNvPr id="268" name="Google Shape;268;g431eacb92094ce4e_1547"/>
          <p:cNvSpPr txBox="1"/>
          <p:nvPr/>
        </p:nvSpPr>
        <p:spPr>
          <a:xfrm>
            <a:off x="292800" y="2909133"/>
            <a:ext cx="3320700" cy="2059500"/>
          </a:xfrm>
          <a:prstGeom prst="rect">
            <a:avLst/>
          </a:prstGeom>
          <a:noFill/>
          <a:ln>
            <a:noFill/>
          </a:ln>
        </p:spPr>
        <p:txBody>
          <a:bodyPr anchorCtr="0" anchor="t" bIns="243825"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da-DK" sz="3200" u="none" cap="none" strike="noStrike">
                <a:solidFill>
                  <a:schemeClr val="lt1"/>
                </a:solidFill>
                <a:latin typeface="Roboto"/>
                <a:ea typeface="Roboto"/>
                <a:cs typeface="Roboto"/>
                <a:sym typeface="Roboto"/>
              </a:rPr>
              <a:t>Øge synligheden </a:t>
            </a:r>
            <a:endParaRPr b="1" i="0" sz="32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rPr b="0" i="0" lang="da-DK" sz="1300" u="none" cap="none" strike="noStrike">
                <a:solidFill>
                  <a:schemeClr val="lt1"/>
                </a:solidFill>
                <a:latin typeface="Roboto Light"/>
                <a:ea typeface="Roboto Light"/>
                <a:cs typeface="Roboto Light"/>
                <a:sym typeface="Roboto Light"/>
              </a:rPr>
              <a:t>At skabe øget synlighed omkring den almene boligsektors bystrategiske potentiale og afsøge muligheder for nye og bredere koblinger mellem de almene boligområder og det omkringliggende (by)samfund </a:t>
            </a:r>
            <a:endParaRPr b="0" i="0" sz="1300" u="none" cap="none" strike="noStrike">
              <a:solidFill>
                <a:schemeClr val="lt1"/>
              </a:solidFill>
              <a:latin typeface="Roboto Light"/>
              <a:ea typeface="Roboto Light"/>
              <a:cs typeface="Roboto Light"/>
              <a:sym typeface="Roboto Light"/>
            </a:endParaRPr>
          </a:p>
        </p:txBody>
      </p:sp>
      <p:sp>
        <p:nvSpPr>
          <p:cNvPr id="269" name="Google Shape;269;g431eacb92094ce4e_1547"/>
          <p:cNvSpPr txBox="1"/>
          <p:nvPr/>
        </p:nvSpPr>
        <p:spPr>
          <a:xfrm>
            <a:off x="4255233" y="2909133"/>
            <a:ext cx="3320700" cy="2232000"/>
          </a:xfrm>
          <a:prstGeom prst="rect">
            <a:avLst/>
          </a:prstGeom>
          <a:noFill/>
          <a:ln>
            <a:noFill/>
          </a:ln>
        </p:spPr>
        <p:txBody>
          <a:bodyPr anchorCtr="0" anchor="t" bIns="243825"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da-DK" sz="3200" u="none" cap="none" strike="noStrike">
                <a:solidFill>
                  <a:schemeClr val="lt1"/>
                </a:solidFill>
                <a:latin typeface="Roboto"/>
                <a:ea typeface="Roboto"/>
                <a:cs typeface="Roboto"/>
                <a:sym typeface="Roboto"/>
              </a:rPr>
              <a:t>Nye tilgange og løsninger</a:t>
            </a:r>
            <a:endParaRPr b="1" i="0" sz="32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300"/>
              <a:buFont typeface="Arial"/>
              <a:buNone/>
            </a:pPr>
            <a:r>
              <a:rPr b="0" i="0" lang="da-DK" sz="1300" u="none" cap="none" strike="noStrike">
                <a:solidFill>
                  <a:schemeClr val="lt1"/>
                </a:solidFill>
                <a:latin typeface="Roboto Light"/>
                <a:ea typeface="Roboto Light"/>
                <a:cs typeface="Roboto Light"/>
                <a:sym typeface="Roboto Light"/>
              </a:rPr>
              <a:t>Bidrage med viden og erfaring, der kan inspirere til nye tilgange og løsninger lokalt blandt boligorganisationer, kommuner og andre relevante aktører </a:t>
            </a:r>
            <a:endParaRPr b="0" i="0" sz="1300" u="none" cap="none" strike="noStrike">
              <a:solidFill>
                <a:schemeClr val="lt1"/>
              </a:solidFill>
              <a:latin typeface="Roboto Light"/>
              <a:ea typeface="Roboto Light"/>
              <a:cs typeface="Roboto Light"/>
              <a:sym typeface="Roboto Light"/>
            </a:endParaRPr>
          </a:p>
        </p:txBody>
      </p:sp>
      <p:sp>
        <p:nvSpPr>
          <p:cNvPr id="270" name="Google Shape;270;g431eacb92094ce4e_1547"/>
          <p:cNvSpPr txBox="1"/>
          <p:nvPr/>
        </p:nvSpPr>
        <p:spPr>
          <a:xfrm>
            <a:off x="8217667" y="2909133"/>
            <a:ext cx="3320700" cy="2091900"/>
          </a:xfrm>
          <a:prstGeom prst="rect">
            <a:avLst/>
          </a:prstGeom>
          <a:noFill/>
          <a:ln>
            <a:noFill/>
          </a:ln>
        </p:spPr>
        <p:txBody>
          <a:bodyPr anchorCtr="0" anchor="t" bIns="243825"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da-DK" sz="3200" u="none" cap="none" strike="noStrike">
                <a:solidFill>
                  <a:schemeClr val="lt1"/>
                </a:solidFill>
                <a:latin typeface="Roboto"/>
                <a:ea typeface="Roboto"/>
                <a:cs typeface="Roboto"/>
                <a:sym typeface="Roboto"/>
              </a:rPr>
              <a:t>Fokus på fremtid og udvikling</a:t>
            </a:r>
            <a:endParaRPr b="1" i="0" sz="32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rPr b="0" i="0" lang="da-DK" sz="1300" u="none" cap="none" strike="noStrike">
                <a:solidFill>
                  <a:schemeClr val="lt1"/>
                </a:solidFill>
                <a:latin typeface="Roboto Light"/>
                <a:ea typeface="Roboto Light"/>
                <a:cs typeface="Roboto Light"/>
                <a:sym typeface="Roboto Light"/>
              </a:rPr>
              <a:t>Arbejder fremtids- og udviklingsorienteret med en åben tilgang til eksisterende forhold og fremtidige muligheder</a:t>
            </a:r>
            <a:endParaRPr b="0" i="0" sz="1300" u="none" cap="none" strike="noStrike">
              <a:solidFill>
                <a:schemeClr val="lt1"/>
              </a:solidFill>
              <a:latin typeface="Roboto Light"/>
              <a:ea typeface="Roboto Light"/>
              <a:cs typeface="Roboto Light"/>
              <a:sym typeface="Roboto Light"/>
            </a:endParaRPr>
          </a:p>
        </p:txBody>
      </p:sp>
      <p:sp>
        <p:nvSpPr>
          <p:cNvPr id="271" name="Google Shape;271;g431eacb92094ce4e_1547"/>
          <p:cNvSpPr txBox="1"/>
          <p:nvPr>
            <p:ph idx="4294967295" type="title"/>
          </p:nvPr>
        </p:nvSpPr>
        <p:spPr>
          <a:xfrm>
            <a:off x="292800" y="1219200"/>
            <a:ext cx="5553900" cy="100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500"/>
              <a:buNone/>
            </a:pPr>
            <a:r>
              <a:rPr lang="da-DK"/>
              <a:t>Formål med review boards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Gehl Simple—V2">
  <a:themeElements>
    <a:clrScheme name="Simple Light">
      <a:dk1>
        <a:srgbClr val="003957"/>
      </a:dk1>
      <a:lt1>
        <a:srgbClr val="0099FF"/>
      </a:lt1>
      <a:dk2>
        <a:srgbClr val="AFDBDA"/>
      </a:dk2>
      <a:lt2>
        <a:srgbClr val="FBF6F1"/>
      </a:lt2>
      <a:accent1>
        <a:srgbClr val="D4545A"/>
      </a:accent1>
      <a:accent2>
        <a:srgbClr val="CE9D18"/>
      </a:accent2>
      <a:accent3>
        <a:srgbClr val="52B9BD"/>
      </a:accent3>
      <a:accent4>
        <a:srgbClr val="3FAF8A"/>
      </a:accent4>
      <a:accent5>
        <a:srgbClr val="E51E22"/>
      </a:accent5>
      <a:accent6>
        <a:srgbClr val="F08FA9"/>
      </a:accent6>
      <a:hlink>
        <a:srgbClr val="EDD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ema">
  <a:themeElements>
    <a:clrScheme name="Brugerdefineret 9">
      <a:dk1>
        <a:srgbClr val="1A2454"/>
      </a:dk1>
      <a:lt1>
        <a:srgbClr val="FFFFFF"/>
      </a:lt1>
      <a:dk2>
        <a:srgbClr val="FE4339"/>
      </a:dk2>
      <a:lt2>
        <a:srgbClr val="007FFD"/>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2021-05-05T07:41:33Z</dcterms:created>
  <dc:creator>Freja Corneliussen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0x010100C15E8A2736CB714A901BF3E242D561BE</vt:lpwstr>
  </property>
</Properties>
</file>